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376" r:id="rId4"/>
    <p:sldId id="258" r:id="rId5"/>
    <p:sldId id="259" r:id="rId6"/>
    <p:sldId id="260" r:id="rId7"/>
    <p:sldId id="261" r:id="rId8"/>
    <p:sldId id="262" r:id="rId10"/>
    <p:sldId id="263" r:id="rId11"/>
    <p:sldId id="264" r:id="rId12"/>
    <p:sldId id="265" r:id="rId13"/>
    <p:sldId id="266" r:id="rId14"/>
    <p:sldId id="282" r:id="rId15"/>
    <p:sldId id="287" r:id="rId16"/>
    <p:sldId id="288" r:id="rId17"/>
    <p:sldId id="284" r:id="rId18"/>
    <p:sldId id="283" r:id="rId19"/>
    <p:sldId id="267" r:id="rId20"/>
    <p:sldId id="268" r:id="rId21"/>
    <p:sldId id="269" r:id="rId22"/>
    <p:sldId id="270" r:id="rId23"/>
    <p:sldId id="338" r:id="rId24"/>
    <p:sldId id="339" r:id="rId25"/>
    <p:sldId id="340" r:id="rId26"/>
    <p:sldId id="271" r:id="rId27"/>
    <p:sldId id="272" r:id="rId28"/>
    <p:sldId id="279" r:id="rId29"/>
    <p:sldId id="307" r:id="rId30"/>
    <p:sldId id="289" r:id="rId31"/>
    <p:sldId id="341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286" r:id="rId53"/>
    <p:sldId id="273" r:id="rId54"/>
    <p:sldId id="275" r:id="rId55"/>
    <p:sldId id="277" r:id="rId56"/>
    <p:sldId id="278" r:id="rId57"/>
    <p:sldId id="280" r:id="rId58"/>
    <p:sldId id="285" r:id="rId59"/>
    <p:sldId id="281" r:id="rId60"/>
    <p:sldId id="342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0842A-5A7B-4C01-957A-B28DE3A1DA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63E5-097E-45E2-B138-FBB65C0047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90095CC-B903-44B4-8F71-57938DD3A856}" type="slidenum">
              <a:rPr lang="en-US" altLang="zh-CN"/>
            </a:fld>
            <a:endParaRPr lang="en-US" altLang="zh-CN"/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Y</a:t>
            </a:r>
            <a:r>
              <a:rPr lang="zh-CN" altLang="en-US"/>
              <a:t>代表亮度，</a:t>
            </a:r>
            <a:r>
              <a:rPr lang="en-US" altLang="zh-CN"/>
              <a:t>uv</a:t>
            </a:r>
            <a:r>
              <a:rPr lang="zh-CN" altLang="en-US"/>
              <a:t>代表色差，</a:t>
            </a:r>
            <a:r>
              <a:rPr lang="en-US" altLang="zh-CN"/>
              <a:t>u</a:t>
            </a:r>
            <a:r>
              <a:rPr lang="zh-CN" altLang="en-US"/>
              <a:t>和</a:t>
            </a:r>
            <a:r>
              <a:rPr lang="en-US" altLang="zh-CN"/>
              <a:t>v</a:t>
            </a:r>
            <a:r>
              <a:rPr lang="zh-CN" altLang="en-US"/>
              <a:t>是构成彩色的两个分量。 </a:t>
            </a:r>
            <a:endParaRPr lang="zh-CN" altLang="en-US"/>
          </a:p>
          <a:p>
            <a:r>
              <a:rPr lang="zh-CN" altLang="en-US"/>
              <a:t>亮度信号</a:t>
            </a:r>
            <a:r>
              <a:rPr lang="en-US" altLang="zh-CN"/>
              <a:t>Y</a:t>
            </a:r>
            <a:r>
              <a:rPr lang="zh-CN" altLang="en-US"/>
              <a:t>和两个色差信号</a:t>
            </a:r>
            <a:r>
              <a:rPr lang="en-US" altLang="zh-CN"/>
              <a:t>R</a:t>
            </a:r>
            <a:r>
              <a:rPr lang="zh-CN" altLang="en-US"/>
              <a:t>－</a:t>
            </a:r>
            <a:r>
              <a:rPr lang="en-US" altLang="zh-CN"/>
              <a:t>Y</a:t>
            </a:r>
            <a:r>
              <a:rPr lang="zh-CN" altLang="en-US"/>
              <a:t>（即</a:t>
            </a:r>
            <a:r>
              <a:rPr lang="en-US" altLang="zh-CN"/>
              <a:t>U</a:t>
            </a:r>
            <a:r>
              <a:rPr lang="zh-CN" altLang="en-US"/>
              <a:t>）、</a:t>
            </a:r>
            <a:r>
              <a:rPr lang="en-US" altLang="zh-CN"/>
              <a:t>B</a:t>
            </a:r>
            <a:r>
              <a:rPr lang="zh-CN" altLang="en-US"/>
              <a:t>－</a:t>
            </a:r>
            <a:r>
              <a:rPr lang="en-US" altLang="zh-CN"/>
              <a:t>Y</a:t>
            </a:r>
            <a:r>
              <a:rPr lang="zh-CN" altLang="en-US"/>
              <a:t>（即</a:t>
            </a:r>
            <a:r>
              <a:rPr lang="en-US" altLang="zh-CN"/>
              <a:t>V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293EEF6-4562-42C7-8D7F-D8F373434EA2}" type="slidenum">
              <a:rPr lang="en-US" altLang="zh-CN"/>
            </a:fld>
            <a:endParaRPr lang="en-US" altLang="zh-CN"/>
          </a:p>
        </p:txBody>
      </p:sp>
      <p:sp>
        <p:nvSpPr>
          <p:cNvPr id="129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0325" y="736600"/>
            <a:ext cx="6545263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4664075"/>
            <a:ext cx="4884738" cy="4419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proposal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521783-E86D-480E-A759-14082536C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BAAD7C1-F47C-40A4-9CCC-ABAC1AF45896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2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人脸检测算法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83A2-2572-4B4F-BD1F-46D4EBAC58B1}" type="slidenum">
              <a:rPr lang="en-US" altLang="zh-CN"/>
            </a:fld>
            <a:endParaRPr lang="en-US" altLang="zh-CN"/>
          </a:p>
        </p:txBody>
      </p:sp>
      <p:sp>
        <p:nvSpPr>
          <p:cNvPr id="128513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提取肤色区域 </a:t>
            </a:r>
            <a:endParaRPr lang="zh-CN" altLang="en-US"/>
          </a:p>
        </p:txBody>
      </p:sp>
      <p:pic>
        <p:nvPicPr>
          <p:cNvPr id="1285128" name="Picture 8" descr="未标题-3 副本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26" y="2987965"/>
            <a:ext cx="5683250" cy="3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513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1192182" y="1935164"/>
            <a:ext cx="8747125" cy="2022475"/>
          </a:xfrm>
        </p:spPr>
        <p:txBody>
          <a:bodyPr/>
          <a:lstStyle/>
          <a:p>
            <a:r>
              <a:rPr lang="zh-CN" altLang="en-US" dirty="0"/>
              <a:t>对检测到的肤色区域进行分析</a:t>
            </a:r>
            <a:endParaRPr lang="zh-CN" altLang="en-US" dirty="0"/>
          </a:p>
          <a:p>
            <a:pPr lvl="1"/>
            <a:r>
              <a:rPr lang="zh-CN" altLang="en-US" dirty="0"/>
              <a:t>接近椭圆形</a:t>
            </a:r>
            <a:endParaRPr lang="zh-CN" altLang="en-US" dirty="0"/>
          </a:p>
          <a:p>
            <a:pPr lvl="1"/>
            <a:r>
              <a:rPr lang="zh-CN" altLang="en-US" dirty="0"/>
              <a:t>有部分非肤色区域</a:t>
            </a:r>
            <a:r>
              <a:rPr lang="en-US" altLang="zh-CN" dirty="0"/>
              <a:t>(</a:t>
            </a:r>
            <a:r>
              <a:rPr lang="zh-CN" altLang="en-US" dirty="0"/>
              <a:t>五官、头发</a:t>
            </a:r>
            <a:r>
              <a:rPr lang="en-US" altLang="zh-CN" dirty="0"/>
              <a:t>)</a:t>
            </a:r>
            <a:endParaRPr lang="en-US" altLang="zh-CN" dirty="0"/>
          </a:p>
        </p:txBody>
      </p:sp>
      <p:grpSp>
        <p:nvGrpSpPr>
          <p:cNvPr id="1285145" name="Group 25"/>
          <p:cNvGrpSpPr/>
          <p:nvPr/>
        </p:nvGrpSpPr>
        <p:grpSpPr bwMode="auto">
          <a:xfrm>
            <a:off x="6449871" y="3469607"/>
            <a:ext cx="4640262" cy="1603375"/>
            <a:chOff x="1675" y="2480"/>
            <a:chExt cx="2923" cy="1010"/>
          </a:xfrm>
        </p:grpSpPr>
        <p:sp>
          <p:nvSpPr>
            <p:cNvPr id="1285137" name="AutoShape 17"/>
            <p:cNvSpPr>
              <a:spLocks noChangeArrowheads="1"/>
            </p:cNvSpPr>
            <p:nvPr/>
          </p:nvSpPr>
          <p:spPr bwMode="auto">
            <a:xfrm>
              <a:off x="1675" y="3063"/>
              <a:ext cx="393" cy="413"/>
            </a:xfrm>
            <a:prstGeom prst="upArrow">
              <a:avLst>
                <a:gd name="adj1" fmla="val 50000"/>
                <a:gd name="adj2" fmla="val 2627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85138" name="AutoShape 18"/>
            <p:cNvSpPr>
              <a:spLocks noChangeArrowheads="1"/>
            </p:cNvSpPr>
            <p:nvPr/>
          </p:nvSpPr>
          <p:spPr bwMode="auto">
            <a:xfrm>
              <a:off x="3009" y="3077"/>
              <a:ext cx="393" cy="413"/>
            </a:xfrm>
            <a:prstGeom prst="upArrow">
              <a:avLst>
                <a:gd name="adj1" fmla="val 50000"/>
                <a:gd name="adj2" fmla="val 2627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85139" name="AutoShape 19"/>
            <p:cNvSpPr>
              <a:spLocks noChangeArrowheads="1"/>
            </p:cNvSpPr>
            <p:nvPr/>
          </p:nvSpPr>
          <p:spPr bwMode="auto">
            <a:xfrm>
              <a:off x="4201" y="3036"/>
              <a:ext cx="393" cy="413"/>
            </a:xfrm>
            <a:prstGeom prst="upArrow">
              <a:avLst>
                <a:gd name="adj1" fmla="val 50000"/>
                <a:gd name="adj2" fmla="val 2627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85140" name="Rectangle 20"/>
            <p:cNvSpPr>
              <a:spLocks noChangeArrowheads="1"/>
            </p:cNvSpPr>
            <p:nvPr/>
          </p:nvSpPr>
          <p:spPr bwMode="auto">
            <a:xfrm>
              <a:off x="1708" y="2615"/>
              <a:ext cx="332" cy="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5143" name="Rectangle 23"/>
            <p:cNvSpPr>
              <a:spLocks noChangeArrowheads="1"/>
            </p:cNvSpPr>
            <p:nvPr/>
          </p:nvSpPr>
          <p:spPr bwMode="auto">
            <a:xfrm>
              <a:off x="3004" y="2568"/>
              <a:ext cx="421" cy="51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5144" name="Rectangle 24"/>
            <p:cNvSpPr>
              <a:spLocks noChangeArrowheads="1"/>
            </p:cNvSpPr>
            <p:nvPr/>
          </p:nvSpPr>
          <p:spPr bwMode="auto">
            <a:xfrm>
              <a:off x="4177" y="2480"/>
              <a:ext cx="421" cy="555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8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8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8E842-B996-46E1-AA73-8DB1C02290D3}" type="slidenum">
              <a:rPr lang="en-US" altLang="zh-CN"/>
            </a:fld>
            <a:endParaRPr lang="en-US" altLang="zh-CN"/>
          </a:p>
        </p:txBody>
      </p:sp>
      <p:sp>
        <p:nvSpPr>
          <p:cNvPr id="128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肤色模型的缺点</a:t>
            </a:r>
            <a:endParaRPr lang="zh-CN" altLang="en-US"/>
          </a:p>
        </p:txBody>
      </p:sp>
      <p:sp>
        <p:nvSpPr>
          <p:cNvPr id="12881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500" dirty="0"/>
              <a:t>肤色模型难以适应各种环境光照变化</a:t>
            </a:r>
            <a:endParaRPr lang="zh-CN" altLang="en-US" sz="2500" dirty="0"/>
          </a:p>
          <a:p>
            <a:pPr lvl="1">
              <a:lnSpc>
                <a:spcPct val="100000"/>
              </a:lnSpc>
            </a:pPr>
            <a:r>
              <a:rPr lang="zh-CN" altLang="en-US" sz="2500" dirty="0"/>
              <a:t>对于背景和前景的</a:t>
            </a:r>
            <a:r>
              <a:rPr lang="zh-CN" altLang="en-US" sz="2500" b="1" dirty="0"/>
              <a:t>光照变化，肤色通常不稳定</a:t>
            </a:r>
            <a:endParaRPr lang="zh-CN" altLang="en-US" sz="2500" b="1" dirty="0"/>
          </a:p>
          <a:p>
            <a:pPr lvl="1">
              <a:lnSpc>
                <a:spcPct val="100000"/>
              </a:lnSpc>
            </a:pPr>
            <a:r>
              <a:rPr lang="zh-CN" altLang="en-US" sz="2500" dirty="0"/>
              <a:t>单纯的肤色信息对于人脸检测通常是不充分的</a:t>
            </a:r>
            <a:endParaRPr lang="zh-CN" altLang="en-US" sz="2500" dirty="0"/>
          </a:p>
          <a:p>
            <a:pPr>
              <a:lnSpc>
                <a:spcPct val="100000"/>
              </a:lnSpc>
            </a:pPr>
            <a:r>
              <a:rPr lang="zh-CN" altLang="en-US" sz="2500" dirty="0"/>
              <a:t>如何适应在不同光照下的人脸跟踪</a:t>
            </a:r>
            <a:endParaRPr lang="zh-CN" altLang="en-US" sz="2500" dirty="0"/>
          </a:p>
          <a:p>
            <a:pPr lvl="1">
              <a:lnSpc>
                <a:spcPct val="100000"/>
              </a:lnSpc>
            </a:pPr>
            <a:r>
              <a:rPr lang="zh-CN" altLang="en-US" sz="2500" dirty="0"/>
              <a:t>如果环境光照有变化，原有的肤色模型可能不再适用，如何建立一个自适应的肤色模型需要进一步的研究</a:t>
            </a:r>
            <a:endParaRPr lang="zh-CN" alt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其他特征检测算法</a:t>
            </a:r>
            <a:r>
              <a:rPr lang="en-US" altLang="zh-CN" dirty="0"/>
              <a:t>——</a:t>
            </a:r>
            <a:r>
              <a:rPr lang="zh-CN" altLang="en-US" dirty="0"/>
              <a:t>关键点检测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97280" y="1845734"/>
            <a:ext cx="5482814" cy="402336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关键点：</a:t>
            </a:r>
            <a:endParaRPr lang="en-US" altLang="zh-CN" dirty="0"/>
          </a:p>
          <a:p>
            <a:r>
              <a:rPr lang="en-US" altLang="zh-CN" dirty="0"/>
              <a:t>An interest point is a point in an image which has a well-defined position and can be robustly detected.  ——</a:t>
            </a:r>
            <a:r>
              <a:rPr lang="zh-CN" altLang="en-US" dirty="0"/>
              <a:t>维基百科</a:t>
            </a:r>
            <a:endParaRPr lang="en-US" altLang="zh-CN" dirty="0"/>
          </a:p>
          <a:p>
            <a:r>
              <a:rPr lang="zh-CN" altLang="en-US" dirty="0"/>
              <a:t>与周边任意点都有较大差异</a:t>
            </a:r>
            <a:endParaRPr lang="en-US" altLang="zh-CN" dirty="0"/>
          </a:p>
          <a:p>
            <a:pPr lvl="1"/>
            <a:r>
              <a:rPr lang="zh-CN" altLang="en-US" dirty="0"/>
              <a:t>比如眼睛周围、鼻孔周围，嘴唇周围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具有良好的数学性质</a:t>
            </a:r>
            <a:endParaRPr lang="en-US" altLang="zh-CN" dirty="0"/>
          </a:p>
          <a:p>
            <a:pPr lvl="1"/>
            <a:r>
              <a:rPr lang="zh-CN" altLang="en-US" dirty="0"/>
              <a:t>稳定性、不变性</a:t>
            </a:r>
            <a:endParaRPr lang="en-US" altLang="zh-CN" dirty="0"/>
          </a:p>
          <a:p>
            <a:pPr lvl="1"/>
            <a:r>
              <a:rPr lang="zh-CN" altLang="en-US" dirty="0"/>
              <a:t>通常用于目标物体的跟踪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17016" t="31531" r="35321" b="16669"/>
          <a:stretch>
            <a:fillRect/>
          </a:stretch>
        </p:blipFill>
        <p:spPr>
          <a:xfrm>
            <a:off x="7961585" y="1845734"/>
            <a:ext cx="2695905" cy="2695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关键特征点检测：“一点”数学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3842"/>
          <a:stretch>
            <a:fillRect/>
          </a:stretch>
        </p:blipFill>
        <p:spPr>
          <a:xfrm>
            <a:off x="1655766" y="2962143"/>
            <a:ext cx="6368715" cy="717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8479" y="1934253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关键点的数学性质？（这里的“点”可以是图片上的一个小区域）</a:t>
            </a:r>
            <a:endParaRPr lang="en-US" altLang="zh-CN" sz="2400" dirty="0"/>
          </a:p>
          <a:p>
            <a:r>
              <a:rPr lang="zh-CN" altLang="en-US" sz="2400" dirty="0"/>
              <a:t>与周边有较大差异，其中差异就是平方误差和</a:t>
            </a:r>
            <a:r>
              <a:rPr lang="en-US" altLang="zh-CN" sz="2400" dirty="0"/>
              <a:t>S</a:t>
            </a:r>
            <a:r>
              <a:rPr lang="zh-CN" altLang="en-US" sz="2400" dirty="0"/>
              <a:t>（维基百科）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10" y="3682121"/>
            <a:ext cx="5716266" cy="4397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01315" y="37041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泰勒展开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49" y="4367829"/>
            <a:ext cx="5257456" cy="7246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30025"/>
          <a:stretch>
            <a:fillRect/>
          </a:stretch>
        </p:blipFill>
        <p:spPr>
          <a:xfrm>
            <a:off x="7201298" y="4339693"/>
            <a:ext cx="1770993" cy="73874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72249" y="5444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其中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672" y="5245477"/>
            <a:ext cx="6207750" cy="8511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关键特征点检测：“一点”数学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4:artisticCrisscrossEtching id="{10B7BD4A-38B9-4B9A-80F0-9DCF8D57D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</a:t>
                </a:r>
                <a:r>
                  <a:rPr lang="zh-CN" altLang="en-US" dirty="0"/>
                  <a:t>越大，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的两个特征值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就应该越大，所以变成求解矩阵的特征值问题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等价于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要“大”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遍历所有区域的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矩阵，求得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大的点，就是关键点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err="1"/>
                  <a:t>matlab</a:t>
                </a:r>
                <a:r>
                  <a:rPr lang="zh-CN" altLang="en-US" dirty="0"/>
                  <a:t>实现</a:t>
                </a:r>
                <a:r>
                  <a:rPr lang="zh-CN" altLang="en-US" b="1" dirty="0"/>
                  <a:t>：</a:t>
                </a:r>
                <a:r>
                  <a:rPr lang="en-US" altLang="zh-CN" b="1" dirty="0" err="1"/>
                  <a:t>detectMinEigenFeatures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212" t="-2727" r="-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关键点检测算法及其</a:t>
            </a:r>
            <a:r>
              <a:rPr lang="en-US" altLang="zh-CN" dirty="0" err="1"/>
              <a:t>matlab</a:t>
            </a:r>
            <a:r>
              <a:rPr lang="zh-CN" altLang="en-US" dirty="0"/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img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imread</a:t>
            </a:r>
            <a:r>
              <a:rPr lang="en-US" altLang="zh-CN" sz="2000" dirty="0"/>
              <a:t>('../</a:t>
            </a:r>
            <a:r>
              <a:rPr lang="en-US" altLang="zh-CN" sz="2000" dirty="0" err="1"/>
              <a:t>orl_faces</a:t>
            </a:r>
            <a:r>
              <a:rPr lang="en-US" altLang="zh-CN" sz="2000" dirty="0"/>
              <a:t>/s1/1.pgm');</a:t>
            </a:r>
            <a:endParaRPr lang="en-US" altLang="zh-CN" sz="2000" dirty="0"/>
          </a:p>
          <a:p>
            <a:r>
              <a:rPr lang="en-US" altLang="zh-CN" sz="2000" dirty="0"/>
              <a:t>points = </a:t>
            </a:r>
            <a:r>
              <a:rPr lang="en-US" altLang="zh-CN" sz="2000" b="1" dirty="0" err="1"/>
              <a:t>detectMinEigenFeatures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 err="1"/>
              <a:t>imshow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);hold on;</a:t>
            </a:r>
            <a:endParaRPr lang="en-US" altLang="zh-CN" sz="2000" dirty="0"/>
          </a:p>
          <a:p>
            <a:r>
              <a:rPr lang="en-US" altLang="zh-CN" sz="2000" dirty="0"/>
              <a:t>plot(</a:t>
            </a:r>
            <a:r>
              <a:rPr lang="en-US" altLang="zh-CN" sz="2000" dirty="0" err="1"/>
              <a:t>points.Location</a:t>
            </a:r>
            <a:r>
              <a:rPr lang="en-US" altLang="zh-CN" sz="2000" dirty="0"/>
              <a:t>(:,1), </a:t>
            </a:r>
            <a:r>
              <a:rPr lang="en-US" altLang="zh-CN" sz="2000" dirty="0" err="1"/>
              <a:t>points.Location</a:t>
            </a:r>
            <a:r>
              <a:rPr lang="en-US" altLang="zh-CN" sz="2000" dirty="0"/>
              <a:t>(:,2),'r+’);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其他检测算法：</a:t>
            </a:r>
            <a:endParaRPr lang="en-US" altLang="zh-CN" sz="2000" dirty="0"/>
          </a:p>
          <a:p>
            <a:r>
              <a:rPr lang="en-US" altLang="zh-CN" sz="2000" b="1" dirty="0" err="1"/>
              <a:t>detectFASTFeatures</a:t>
            </a:r>
            <a:endParaRPr lang="en-US" altLang="zh-CN" sz="2000" b="1" dirty="0"/>
          </a:p>
          <a:p>
            <a:r>
              <a:rPr lang="en-US" altLang="zh-CN" sz="2000" b="1" dirty="0" err="1"/>
              <a:t>detectSURFFeatures</a:t>
            </a:r>
            <a:endParaRPr lang="en-US" altLang="zh-CN" sz="2000" b="1" dirty="0"/>
          </a:p>
          <a:p>
            <a:r>
              <a:rPr lang="en-US" altLang="zh-CN" sz="2000" b="1" dirty="0" err="1"/>
              <a:t>detectHarrisFeatures</a:t>
            </a:r>
            <a:endParaRPr lang="en-US" altLang="zh-CN" sz="2000" b="1" dirty="0"/>
          </a:p>
          <a:p>
            <a:endParaRPr lang="en-US" altLang="zh-CN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165" y="2641269"/>
            <a:ext cx="2010696" cy="24322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68" y="2641268"/>
            <a:ext cx="2095680" cy="24322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其他特征检测</a:t>
            </a:r>
            <a:r>
              <a:rPr lang="en-US" altLang="zh-CN" dirty="0"/>
              <a:t>——</a:t>
            </a:r>
            <a:r>
              <a:rPr lang="zh-CN" altLang="en-US" dirty="0"/>
              <a:t>边缘检测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007827" cy="4023360"/>
          </a:xfrm>
        </p:spPr>
        <p:txBody>
          <a:bodyPr/>
          <a:lstStyle/>
          <a:p>
            <a:r>
              <a:rPr lang="zh-CN" altLang="en-US" dirty="0"/>
              <a:t>图像边缘，两边颜色对比度比较明显的边缘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一般用于图像分割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5107" y="2021906"/>
            <a:ext cx="5675420" cy="23153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64" y="4384550"/>
            <a:ext cx="2561905" cy="8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68" y="5279467"/>
            <a:ext cx="2638095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DD87-D65E-4E58-9F5F-6699C695F83B}" type="slidenum">
              <a:rPr lang="en-US" altLang="zh-CN"/>
            </a:fld>
            <a:endParaRPr lang="en-US" altLang="zh-CN"/>
          </a:p>
        </p:txBody>
      </p:sp>
      <p:sp>
        <p:nvSpPr>
          <p:cNvPr id="11171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589181"/>
            <a:ext cx="10058400" cy="985091"/>
          </a:xfrm>
        </p:spPr>
        <p:txBody>
          <a:bodyPr anchor="t"/>
          <a:lstStyle/>
          <a:p>
            <a:r>
              <a:rPr lang="zh-CN" altLang="en-US" dirty="0"/>
              <a:t>基于机器学习的方法</a:t>
            </a:r>
            <a:endParaRPr lang="zh-CN" altLang="en-US" dirty="0"/>
          </a:p>
        </p:txBody>
      </p:sp>
      <p:sp>
        <p:nvSpPr>
          <p:cNvPr id="11171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ANN</a:t>
            </a:r>
            <a:endParaRPr lang="en-US" altLang="zh-CN"/>
          </a:p>
          <a:p>
            <a:r>
              <a:rPr lang="en-US" altLang="zh-CN"/>
              <a:t>SVM</a:t>
            </a:r>
            <a:endParaRPr lang="en-US" altLang="zh-CN"/>
          </a:p>
          <a:p>
            <a:r>
              <a:rPr lang="en-US" altLang="zh-CN"/>
              <a:t>Naïve Bayes Classifier</a:t>
            </a:r>
            <a:endParaRPr lang="en-US" altLang="zh-CN"/>
          </a:p>
          <a:p>
            <a:r>
              <a:rPr lang="en-US" altLang="zh-CN"/>
              <a:t>AdaBoost</a:t>
            </a:r>
            <a:endParaRPr lang="en-US" altLang="zh-CN"/>
          </a:p>
        </p:txBody>
      </p:sp>
      <p:pic>
        <p:nvPicPr>
          <p:cNvPr id="1117188" name="Picture 1028" descr="Face-Nonfa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435100"/>
            <a:ext cx="4432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216" name="Picture 1056" descr="10680802992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6" y="4313238"/>
            <a:ext cx="1382712" cy="17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7217" name="Rectangle 1057"/>
          <p:cNvSpPr>
            <a:spLocks noChangeArrowheads="1"/>
          </p:cNvSpPr>
          <p:nvPr/>
        </p:nvSpPr>
        <p:spPr bwMode="auto">
          <a:xfrm>
            <a:off x="2551114" y="4725989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18" name="Line 1058"/>
          <p:cNvSpPr>
            <a:spLocks noChangeShapeType="1"/>
          </p:cNvSpPr>
          <p:nvPr/>
        </p:nvSpPr>
        <p:spPr bwMode="auto">
          <a:xfrm>
            <a:off x="2863852" y="4845050"/>
            <a:ext cx="4613275" cy="968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19" name="Rectangle 1059"/>
          <p:cNvSpPr>
            <a:spLocks noChangeArrowheads="1"/>
          </p:cNvSpPr>
          <p:nvPr/>
        </p:nvSpPr>
        <p:spPr bwMode="auto">
          <a:xfrm>
            <a:off x="2197102" y="5653089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20" name="Rectangle 1060"/>
          <p:cNvSpPr>
            <a:spLocks noChangeArrowheads="1"/>
          </p:cNvSpPr>
          <p:nvPr/>
        </p:nvSpPr>
        <p:spPr bwMode="auto">
          <a:xfrm>
            <a:off x="2101852" y="4356101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21" name="Rectangle 1061"/>
          <p:cNvSpPr>
            <a:spLocks noChangeArrowheads="1"/>
          </p:cNvSpPr>
          <p:nvPr/>
        </p:nvSpPr>
        <p:spPr bwMode="auto">
          <a:xfrm>
            <a:off x="2838452" y="5284789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22" name="Line 1062"/>
          <p:cNvSpPr>
            <a:spLocks noChangeShapeType="1"/>
          </p:cNvSpPr>
          <p:nvPr/>
        </p:nvSpPr>
        <p:spPr bwMode="auto">
          <a:xfrm flipV="1">
            <a:off x="2427288" y="2428875"/>
            <a:ext cx="4681538" cy="1911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23" name="Line 1063"/>
          <p:cNvSpPr>
            <a:spLocks noChangeShapeType="1"/>
          </p:cNvSpPr>
          <p:nvPr/>
        </p:nvSpPr>
        <p:spPr bwMode="auto">
          <a:xfrm flipV="1">
            <a:off x="3151188" y="2525714"/>
            <a:ext cx="6959600" cy="2879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24" name="Line 1064"/>
          <p:cNvSpPr>
            <a:spLocks noChangeShapeType="1"/>
          </p:cNvSpPr>
          <p:nvPr/>
        </p:nvSpPr>
        <p:spPr bwMode="auto">
          <a:xfrm flipV="1">
            <a:off x="2520951" y="2852739"/>
            <a:ext cx="7835900" cy="2974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25" name="Text Box 1065"/>
          <p:cNvSpPr txBox="1">
            <a:spLocks noChangeArrowheads="1"/>
          </p:cNvSpPr>
          <p:nvPr/>
        </p:nvSpPr>
        <p:spPr bwMode="auto">
          <a:xfrm>
            <a:off x="3517780" y="5943819"/>
            <a:ext cx="657015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遍历所有可能的“矩形窗口”，判断每个小窗口是否人脸？</a:t>
            </a:r>
            <a:endParaRPr lang="en-US" altLang="zh-CN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/>
              <a:t>（请问，一张</a:t>
            </a:r>
            <a:r>
              <a:rPr lang="en-US" altLang="zh-CN" dirty="0" err="1"/>
              <a:t>n×n</a:t>
            </a:r>
            <a:r>
              <a:rPr lang="zh-CN" altLang="en-US" dirty="0"/>
              <a:t>的图片有多少矩形？）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117227" name="Rectangle 1067"/>
          <p:cNvSpPr>
            <a:spLocks noChangeArrowheads="1"/>
          </p:cNvSpPr>
          <p:nvPr/>
        </p:nvSpPr>
        <p:spPr bwMode="auto">
          <a:xfrm>
            <a:off x="3036889" y="4389439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28" name="Line 1068"/>
          <p:cNvSpPr>
            <a:spLocks noChangeShapeType="1"/>
          </p:cNvSpPr>
          <p:nvPr/>
        </p:nvSpPr>
        <p:spPr bwMode="auto">
          <a:xfrm flipV="1">
            <a:off x="3362327" y="2462213"/>
            <a:ext cx="4681537" cy="1911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29" name="Rectangle 1069"/>
          <p:cNvSpPr>
            <a:spLocks noChangeArrowheads="1"/>
          </p:cNvSpPr>
          <p:nvPr/>
        </p:nvSpPr>
        <p:spPr bwMode="auto">
          <a:xfrm>
            <a:off x="3208339" y="5594351"/>
            <a:ext cx="219075" cy="2063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30" name="Line 1070"/>
          <p:cNvSpPr>
            <a:spLocks noChangeShapeType="1"/>
          </p:cNvSpPr>
          <p:nvPr/>
        </p:nvSpPr>
        <p:spPr bwMode="auto">
          <a:xfrm flipV="1">
            <a:off x="3425826" y="3516314"/>
            <a:ext cx="6951662" cy="2105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31" name="Rectangle 1071"/>
          <p:cNvSpPr>
            <a:spLocks noChangeArrowheads="1"/>
          </p:cNvSpPr>
          <p:nvPr/>
        </p:nvSpPr>
        <p:spPr bwMode="auto">
          <a:xfrm>
            <a:off x="3046414" y="4949826"/>
            <a:ext cx="327025" cy="314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32" name="Line 1072"/>
          <p:cNvSpPr>
            <a:spLocks noChangeShapeType="1"/>
          </p:cNvSpPr>
          <p:nvPr/>
        </p:nvSpPr>
        <p:spPr bwMode="auto">
          <a:xfrm flipV="1">
            <a:off x="3371851" y="2667000"/>
            <a:ext cx="5262562" cy="2266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7233" name="Rectangle 1073"/>
          <p:cNvSpPr>
            <a:spLocks noChangeArrowheads="1"/>
          </p:cNvSpPr>
          <p:nvPr/>
        </p:nvSpPr>
        <p:spPr bwMode="auto">
          <a:xfrm>
            <a:off x="2109788" y="5029201"/>
            <a:ext cx="522288" cy="5191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234" name="Line 1074"/>
          <p:cNvSpPr>
            <a:spLocks noChangeShapeType="1"/>
          </p:cNvSpPr>
          <p:nvPr/>
        </p:nvSpPr>
        <p:spPr bwMode="auto">
          <a:xfrm flipV="1">
            <a:off x="2552701" y="2336801"/>
            <a:ext cx="7835900" cy="2974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1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1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1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1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1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4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1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1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1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2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1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217" grpId="0" animBg="1"/>
      <p:bldP spid="1117218" grpId="0" animBg="1"/>
      <p:bldP spid="1117219" grpId="0" animBg="1"/>
      <p:bldP spid="1117220" grpId="0" animBg="1"/>
      <p:bldP spid="1117221" grpId="0" animBg="1"/>
      <p:bldP spid="1117222" grpId="0" animBg="1"/>
      <p:bldP spid="1117223" grpId="0" animBg="1"/>
      <p:bldP spid="1117224" grpId="0" animBg="1"/>
      <p:bldP spid="1117225" grpId="0" autoUpdateAnimBg="0"/>
      <p:bldP spid="1117227" grpId="0" animBg="1"/>
      <p:bldP spid="1117228" grpId="0" animBg="1"/>
      <p:bldP spid="1117229" grpId="0" animBg="1"/>
      <p:bldP spid="1117230" grpId="0" animBg="1"/>
      <p:bldP spid="1117231" grpId="0" animBg="1"/>
      <p:bldP spid="1117232" grpId="0" animBg="1"/>
      <p:bldP spid="1117233" grpId="0" animBg="1"/>
      <p:bldP spid="11172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0BA9-1E6F-422D-A484-803F7FC57471}" type="slidenum">
              <a:rPr lang="en-US" altLang="zh-CN"/>
            </a:fld>
            <a:endParaRPr lang="en-US" altLang="zh-CN"/>
          </a:p>
        </p:txBody>
      </p:sp>
      <p:sp>
        <p:nvSpPr>
          <p:cNvPr id="1050628" name="Text Box 4"/>
          <p:cNvSpPr txBox="1">
            <a:spLocks noChangeArrowheads="1"/>
          </p:cNvSpPr>
          <p:nvPr/>
        </p:nvSpPr>
        <p:spPr bwMode="auto">
          <a:xfrm>
            <a:off x="3613151" y="758136"/>
            <a:ext cx="47752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基于</a:t>
            </a:r>
            <a:r>
              <a:rPr lang="en-US" altLang="zh-CN" sz="48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AdaBoost</a:t>
            </a:r>
            <a:br>
              <a:rPr lang="en-US" altLang="zh-CN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的快速人脸检测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50629" name="Picture 5" descr="老头老太婆树木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53" y="2430373"/>
            <a:ext cx="2955925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1A72-DB46-4039-B168-00E229BCB61E}" type="slidenum">
              <a:rPr lang="en-US" altLang="zh-CN"/>
            </a:fld>
            <a:endParaRPr lang="en-US" altLang="zh-CN"/>
          </a:p>
        </p:txBody>
      </p:sp>
      <p:sp>
        <p:nvSpPr>
          <p:cNvPr id="105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AdaBoost</a:t>
            </a:r>
            <a:r>
              <a:rPr lang="zh-CN" altLang="en-US"/>
              <a:t>算法简介</a:t>
            </a:r>
            <a:endParaRPr lang="zh-CN" altLang="en-US"/>
          </a:p>
        </p:txBody>
      </p:sp>
      <p:sp>
        <p:nvSpPr>
          <p:cNvPr id="105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在</a:t>
            </a:r>
            <a:r>
              <a:rPr lang="en-US" altLang="zh-CN" sz="2800" dirty="0"/>
              <a:t>2001</a:t>
            </a:r>
            <a:r>
              <a:rPr lang="zh-CN" altLang="en-US" sz="2800" dirty="0"/>
              <a:t>年的</a:t>
            </a:r>
            <a:r>
              <a:rPr lang="en-US" altLang="zh-CN" sz="2800" dirty="0"/>
              <a:t>ICCV</a:t>
            </a:r>
            <a:r>
              <a:rPr lang="zh-CN" altLang="en-US" sz="2800" dirty="0"/>
              <a:t>上，当时在</a:t>
            </a:r>
            <a:r>
              <a:rPr lang="en-US" altLang="zh-CN" sz="2800" dirty="0"/>
              <a:t>Compaq</a:t>
            </a:r>
            <a:r>
              <a:rPr lang="zh-CN" altLang="en-US" sz="2800" dirty="0"/>
              <a:t>的研究员</a:t>
            </a:r>
            <a:r>
              <a:rPr lang="en-US" altLang="zh-CN" sz="2800" dirty="0"/>
              <a:t>Paul Viola</a:t>
            </a:r>
            <a:r>
              <a:rPr lang="zh-CN" altLang="en-US" sz="2800" dirty="0"/>
              <a:t>和</a:t>
            </a:r>
            <a:r>
              <a:rPr lang="en-US" altLang="zh-CN" sz="2800" dirty="0"/>
              <a:t>Michael </a:t>
            </a:r>
            <a:r>
              <a:rPr lang="en-US" altLang="zh-CN" sz="2800" dirty="0" err="1"/>
              <a:t>J.Jones</a:t>
            </a:r>
            <a:r>
              <a:rPr lang="zh-CN" altLang="en-US" sz="2800" dirty="0"/>
              <a:t>发表的文章介绍一个实时人脸检测系统</a:t>
            </a:r>
            <a:endParaRPr lang="zh-CN" altLang="en-US" sz="28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图像大小为</a:t>
            </a:r>
            <a:r>
              <a:rPr lang="en-US" altLang="zh-CN" sz="2400" dirty="0"/>
              <a:t>384x288</a:t>
            </a:r>
            <a:r>
              <a:rPr lang="zh-CN" altLang="en-US" sz="2400" dirty="0"/>
              <a:t>时，其速度是平均</a:t>
            </a:r>
            <a:r>
              <a:rPr lang="zh-CN" altLang="en-US" sz="2400" dirty="0">
                <a:solidFill>
                  <a:srgbClr val="C00000"/>
                </a:solidFill>
              </a:rPr>
              <a:t>每秒</a:t>
            </a:r>
            <a:r>
              <a:rPr lang="en-US" altLang="zh-CN" sz="2400" dirty="0">
                <a:solidFill>
                  <a:srgbClr val="C00000"/>
                </a:solidFill>
              </a:rPr>
              <a:t>15</a:t>
            </a:r>
            <a:r>
              <a:rPr lang="zh-CN" altLang="en-US" sz="2400" dirty="0">
                <a:solidFill>
                  <a:srgbClr val="C00000"/>
                </a:solidFill>
              </a:rPr>
              <a:t>帧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第一个准实时的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zh-CN" altLang="en-US" sz="2400" dirty="0">
                <a:solidFill>
                  <a:srgbClr val="C00000"/>
                </a:solidFill>
              </a:rPr>
              <a:t>准正面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zh-CN" altLang="en-US" sz="2400" dirty="0">
                <a:solidFill>
                  <a:srgbClr val="C00000"/>
                </a:solidFill>
              </a:rPr>
              <a:t>人脸检测系统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可以较容易的扩展到</a:t>
            </a:r>
            <a:r>
              <a:rPr lang="zh-CN" altLang="en-US" sz="2400" dirty="0">
                <a:solidFill>
                  <a:srgbClr val="C00000"/>
                </a:solidFill>
              </a:rPr>
              <a:t>多姿态人脸检测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/>
              <a:t>系统在技术上的三个贡献：</a:t>
            </a:r>
            <a:endParaRPr lang="zh-CN" altLang="en-US" sz="2800" dirty="0"/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用简单的</a:t>
            </a:r>
            <a:r>
              <a:rPr lang="en-US" altLang="zh-CN" sz="2400" dirty="0" err="1">
                <a:solidFill>
                  <a:srgbClr val="C00000"/>
                </a:solidFill>
              </a:rPr>
              <a:t>Haar</a:t>
            </a:r>
            <a:r>
              <a:rPr lang="en-US" altLang="zh-CN" sz="2400" dirty="0">
                <a:solidFill>
                  <a:srgbClr val="C00000"/>
                </a:solidFill>
              </a:rPr>
              <a:t>-like</a:t>
            </a:r>
            <a:r>
              <a:rPr lang="zh-CN" altLang="en-US" sz="2400" dirty="0">
                <a:solidFill>
                  <a:srgbClr val="C00000"/>
                </a:solidFill>
              </a:rPr>
              <a:t>矩形特征</a:t>
            </a:r>
            <a:r>
              <a:rPr lang="zh-CN" altLang="en-US" sz="2400" dirty="0"/>
              <a:t>作特征，可快速计算</a:t>
            </a:r>
            <a:endParaRPr lang="zh-CN" altLang="en-US" sz="2400" dirty="0"/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基于</a:t>
            </a:r>
            <a:r>
              <a:rPr lang="en-US" altLang="zh-CN" sz="2400" dirty="0" err="1">
                <a:solidFill>
                  <a:srgbClr val="C00000"/>
                </a:solidFill>
              </a:rPr>
              <a:t>AdaBoost</a:t>
            </a:r>
            <a:r>
              <a:rPr lang="zh-CN" altLang="en-US" sz="2400" dirty="0">
                <a:solidFill>
                  <a:srgbClr val="C00000"/>
                </a:solidFill>
              </a:rPr>
              <a:t>的分类器设计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采用了</a:t>
            </a:r>
            <a:r>
              <a:rPr lang="en-US" altLang="zh-CN" sz="2400" dirty="0">
                <a:solidFill>
                  <a:srgbClr val="C00000"/>
                </a:solidFill>
              </a:rPr>
              <a:t>Cascade(</a:t>
            </a:r>
            <a:r>
              <a:rPr lang="zh-CN" altLang="en-US" sz="2400" dirty="0">
                <a:solidFill>
                  <a:srgbClr val="C00000"/>
                </a:solidFill>
              </a:rPr>
              <a:t>分级分类器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zh-CN" altLang="en-US" sz="2400" dirty="0">
                <a:solidFill>
                  <a:srgbClr val="C00000"/>
                </a:solidFill>
              </a:rPr>
              <a:t>技术</a:t>
            </a:r>
            <a:r>
              <a:rPr lang="zh-CN" altLang="en-US" sz="2400" dirty="0"/>
              <a:t>提高检测速度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人脸（物体）检测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物体检测是计算机视觉中的经典问题之一，其任务是用框去标出图像中物体的位置，并给出物体的类别</a:t>
            </a:r>
            <a:endParaRPr lang="zh-CN" altLang="en-US"/>
          </a:p>
          <a:p>
            <a:r>
              <a:rPr lang="zh-CN" altLang="en-US"/>
              <a:t>检测算法里面通常包含三个部分，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检测窗口的选择；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图像特征的设计；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分类器的设计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1285" y="2792730"/>
            <a:ext cx="2872740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BB9C-8281-4959-9C09-87714C9B73CC}" type="slidenum">
              <a:rPr lang="en-US" altLang="zh-CN"/>
            </a:fld>
            <a:endParaRPr lang="en-US" altLang="zh-CN"/>
          </a:p>
        </p:txBody>
      </p:sp>
      <p:sp>
        <p:nvSpPr>
          <p:cNvPr id="10536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人脸的特征表示方法</a:t>
            </a:r>
            <a:endParaRPr lang="zh-CN" altLang="en-US"/>
          </a:p>
        </p:txBody>
      </p:sp>
      <p:sp>
        <p:nvSpPr>
          <p:cNvPr id="10536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矩形特征（</a:t>
            </a:r>
            <a:r>
              <a:rPr lang="en-US" altLang="zh-CN" dirty="0" err="1"/>
              <a:t>Haar</a:t>
            </a:r>
            <a:r>
              <a:rPr lang="en-US" altLang="zh-CN" dirty="0"/>
              <a:t>-like</a:t>
            </a:r>
            <a:r>
              <a:rPr lang="zh-CN" altLang="en-US" dirty="0"/>
              <a:t>特征）</a:t>
            </a:r>
            <a:endParaRPr lang="zh-CN" altLang="en-US" dirty="0"/>
          </a:p>
          <a:p>
            <a:pPr lvl="1"/>
            <a:r>
              <a:rPr lang="zh-CN" altLang="en-US" dirty="0"/>
              <a:t>矩形特征的值是所有</a:t>
            </a:r>
            <a:r>
              <a:rPr lang="zh-CN" altLang="en-US" u="sng" dirty="0"/>
              <a:t>白色</a:t>
            </a:r>
            <a:r>
              <a:rPr lang="zh-CN" altLang="en-US" dirty="0"/>
              <a:t>矩形中点的亮度值的和减去所有</a:t>
            </a:r>
            <a:r>
              <a:rPr lang="zh-CN" altLang="en-US" u="sng" dirty="0"/>
              <a:t>灰色</a:t>
            </a:r>
            <a:r>
              <a:rPr lang="zh-CN" altLang="en-US" dirty="0"/>
              <a:t>矩形中点的亮度值的和，所得到的差</a:t>
            </a:r>
            <a:endParaRPr lang="zh-CN" altLang="en-US" dirty="0"/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种类型的矩形特征</a:t>
            </a:r>
            <a:endParaRPr lang="zh-CN" altLang="en-US" dirty="0"/>
          </a:p>
        </p:txBody>
      </p:sp>
      <p:pic>
        <p:nvPicPr>
          <p:cNvPr id="1053700" name="Picture 1028" descr="a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7" y="4319588"/>
            <a:ext cx="4783137" cy="164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701" name="Group 1029"/>
          <p:cNvGrpSpPr/>
          <p:nvPr/>
        </p:nvGrpSpPr>
        <p:grpSpPr bwMode="auto">
          <a:xfrm>
            <a:off x="6832602" y="4341814"/>
            <a:ext cx="1544637" cy="1601787"/>
            <a:chOff x="4640" y="2628"/>
            <a:chExt cx="1446" cy="1335"/>
          </a:xfrm>
        </p:grpSpPr>
        <p:pic>
          <p:nvPicPr>
            <p:cNvPr id="1053702" name="Picture 1030" descr="FeatherTemplate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" y="2628"/>
              <a:ext cx="1446" cy="1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703" name="Picture 1031" descr="pptfeathermodel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" y="2628"/>
              <a:ext cx="1446" cy="1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704" name="Picture 1032" descr="pptfeathermodel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" y="2628"/>
              <a:ext cx="1446" cy="1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705" name="Picture 1033" descr="pptfeathermodel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" y="2628"/>
              <a:ext cx="1446" cy="1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706" name="Picture 1034" descr="pptfeathermodel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" y="2628"/>
              <a:ext cx="1446" cy="1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3707" name="Picture 1035" descr="使用Harr-like特征进行人脸建模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2" y="4314826"/>
            <a:ext cx="1951037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3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3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3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3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积分图像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8405" y="2334895"/>
            <a:ext cx="216408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70" y="2331085"/>
            <a:ext cx="2171700" cy="3436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6180" y="1710055"/>
            <a:ext cx="3418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I＝intergralImage(img)；　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840" y="2250440"/>
            <a:ext cx="2621280" cy="1882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95" y="4934585"/>
            <a:ext cx="4500880" cy="7213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积分图像与</a:t>
            </a:r>
            <a:r>
              <a:rPr lang="en-US" altLang="zh-CN"/>
              <a:t>Haar</a:t>
            </a:r>
            <a:r>
              <a:rPr lang="zh-CN" altLang="en-US"/>
              <a:t>特征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一个矩形可以由四个点来表示，二邻接矩形需要六个点表示，三邻接矩形需要八个点，而四邻接矩形需要九个点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根据卷积定理，我们知道一个W×H的图像与 m×n的filter 做卷积，新生成的图像大小为(W−m+1)×(H−n+1)(W−m+1)×(H−n+1), 新图像的每一个像素其实就是原图一个m×n的local patch与 m×n 的filter 的乘积和。新图像有多少个像素，就对应着原图多少个m×n 的矩形。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6180" y="5368925"/>
            <a:ext cx="101301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>
                <a:solidFill>
                  <a:srgbClr val="FF0000"/>
                </a:solidFill>
              </a:rPr>
              <a:t>一个 24×24 的图像最终会产生162336个矩形特征，这个维度远远高于图像本身的维度</a:t>
            </a:r>
            <a:endParaRPr lang="zh-CN" altLang="en-US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如何应对极多特征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特征选择</a:t>
            </a:r>
            <a:r>
              <a:rPr lang="en-US" altLang="zh-CN"/>
              <a:t>--</a:t>
            </a:r>
            <a:r>
              <a:rPr lang="zh-CN" altLang="en-US"/>
              <a:t>通过分类器训练中添加显式或者隐式的特征选择机制来实现：</a:t>
            </a:r>
            <a:endParaRPr lang="zh-CN" altLang="en-US"/>
          </a:p>
          <a:p>
            <a:r>
              <a:rPr lang="en-US" altLang="zh-CN"/>
              <a:t>Boosting--</a:t>
            </a:r>
            <a:r>
              <a:rPr lang="zh-CN" altLang="en-US"/>
              <a:t>不同特征维度上的弱分类器</a:t>
            </a:r>
            <a:endParaRPr lang="zh-CN" altLang="en-US"/>
          </a:p>
          <a:p>
            <a:r>
              <a:rPr lang="en-US" altLang="zh-CN"/>
              <a:t>SVM--L1</a:t>
            </a:r>
            <a:r>
              <a:rPr lang="zh-CN" altLang="en-US"/>
              <a:t>正则化或</a:t>
            </a:r>
            <a:r>
              <a:rPr lang="en-US" altLang="zh-CN"/>
              <a:t>L2</a:t>
            </a:r>
            <a:r>
              <a:rPr lang="zh-CN" altLang="en-US"/>
              <a:t>正则化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分类器结构设计</a:t>
            </a:r>
            <a:endParaRPr lang="zh-CN" altLang="en-US"/>
          </a:p>
          <a:p>
            <a:r>
              <a:rPr lang="zh-CN" altLang="en-US"/>
              <a:t>分类器级联</a:t>
            </a:r>
            <a:r>
              <a:rPr lang="en-US" altLang="zh-CN"/>
              <a:t>--</a:t>
            </a:r>
            <a:r>
              <a:rPr lang="zh-CN" altLang="en-US"/>
              <a:t>应对极不均衡的正负类分类问题</a:t>
            </a:r>
            <a:endParaRPr lang="zh-CN" altLang="en-US"/>
          </a:p>
          <a:p>
            <a:r>
              <a:rPr lang="zh-CN" altLang="en-US"/>
              <a:t>层次化分类器</a:t>
            </a:r>
            <a:r>
              <a:rPr lang="en-US" altLang="zh-CN"/>
              <a:t>--</a:t>
            </a:r>
            <a:r>
              <a:rPr lang="zh-CN" altLang="en-US"/>
              <a:t>应对极多类数据分类问题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495CA-40E3-4C29-928A-360B04745D8E}" type="slidenum">
              <a:rPr lang="en-US" altLang="zh-CN"/>
            </a:fld>
            <a:endParaRPr lang="en-US" altLang="zh-CN"/>
          </a:p>
        </p:txBody>
      </p:sp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AdaBoost</a:t>
            </a:r>
            <a:r>
              <a:rPr lang="zh-CN" altLang="en-US"/>
              <a:t>分类器</a:t>
            </a:r>
            <a:endParaRPr lang="zh-CN" altLang="en-US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err="1"/>
              <a:t>AdaBoost</a:t>
            </a:r>
            <a:r>
              <a:rPr lang="zh-CN" altLang="en-US" sz="2800" dirty="0"/>
              <a:t>分类器</a:t>
            </a:r>
            <a:endParaRPr lang="zh-CN" altLang="en-US" sz="2800" dirty="0"/>
          </a:p>
          <a:p>
            <a:pPr lvl="1"/>
            <a:r>
              <a:rPr lang="en-US" altLang="zh-CN" sz="2400" dirty="0" err="1"/>
              <a:t>Adaboost</a:t>
            </a:r>
            <a:r>
              <a:rPr lang="zh-CN" altLang="en-US" sz="2400" dirty="0"/>
              <a:t>学习算法</a:t>
            </a:r>
            <a:r>
              <a:rPr lang="zh-CN" altLang="en-US" dirty="0"/>
              <a:t>可以</a:t>
            </a:r>
            <a:r>
              <a:rPr lang="zh-CN" altLang="en-US" sz="2400" dirty="0"/>
              <a:t>提高简单分类算法的性能</a:t>
            </a:r>
            <a:endParaRPr lang="zh-CN" altLang="en-US" sz="2400" dirty="0"/>
          </a:p>
          <a:p>
            <a:pPr lvl="1"/>
            <a:r>
              <a:rPr lang="zh-CN" altLang="en-US" sz="2400" dirty="0"/>
              <a:t>通过对一些</a:t>
            </a:r>
            <a:r>
              <a:rPr lang="zh-CN" altLang="en-US" sz="2400" dirty="0">
                <a:solidFill>
                  <a:srgbClr val="C00000"/>
                </a:solidFill>
              </a:rPr>
              <a:t>弱分类器的组合</a:t>
            </a:r>
            <a:r>
              <a:rPr lang="zh-CN" altLang="en-US" sz="2400" dirty="0"/>
              <a:t>来形成一个强分类器</a:t>
            </a:r>
            <a:endParaRPr lang="zh-CN" altLang="en-US" sz="2400" dirty="0"/>
          </a:p>
          <a:p>
            <a:r>
              <a:rPr lang="zh-CN" altLang="en-US" sz="2800" dirty="0"/>
              <a:t>功能</a:t>
            </a:r>
            <a:endParaRPr lang="zh-CN" altLang="en-US" sz="2800" dirty="0"/>
          </a:p>
          <a:p>
            <a:pPr lvl="1"/>
            <a:r>
              <a:rPr lang="zh-CN" altLang="en-US" sz="2400" dirty="0"/>
              <a:t>将分类性能不好的</a:t>
            </a:r>
            <a:r>
              <a:rPr lang="zh-CN" altLang="en-US" sz="2400" dirty="0">
                <a:solidFill>
                  <a:srgbClr val="C00000"/>
                </a:solidFill>
              </a:rPr>
              <a:t>弱分类器</a:t>
            </a:r>
            <a:r>
              <a:rPr lang="zh-CN" altLang="en-US" sz="2400" dirty="0"/>
              <a:t>提升为分类性能好的</a:t>
            </a:r>
            <a:r>
              <a:rPr lang="zh-CN" altLang="en-US" sz="2400" dirty="0">
                <a:solidFill>
                  <a:srgbClr val="C00000"/>
                </a:solidFill>
              </a:rPr>
              <a:t>强分类器</a:t>
            </a:r>
            <a:r>
              <a:rPr lang="zh-CN" altLang="en-US" sz="2400" dirty="0"/>
              <a:t>的学习算法</a:t>
            </a:r>
            <a:endParaRPr lang="zh-CN" altLang="en-US" sz="2400" dirty="0"/>
          </a:p>
          <a:p>
            <a:r>
              <a:rPr lang="zh-CN" altLang="en-US" sz="2800" dirty="0"/>
              <a:t>思想</a:t>
            </a:r>
            <a:endParaRPr lang="zh-CN" altLang="en-US" sz="2800" dirty="0"/>
          </a:p>
          <a:p>
            <a:pPr lvl="1"/>
            <a:r>
              <a:rPr lang="zh-CN" altLang="en-US" sz="2400" dirty="0"/>
              <a:t>学习一系列分类器，在这个序列中每一个分类器对它前一个分类器导致的</a:t>
            </a:r>
            <a:r>
              <a:rPr lang="zh-CN" altLang="en-US" sz="2400" dirty="0">
                <a:solidFill>
                  <a:srgbClr val="C00000"/>
                </a:solidFill>
              </a:rPr>
              <a:t>错误分类样例给予更大的重视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922A-8290-4EC1-89AC-EA1C9DA0B7CE}" type="slidenum">
              <a:rPr lang="en-US" altLang="zh-CN"/>
            </a:fld>
            <a:endParaRPr lang="en-US" altLang="zh-CN"/>
          </a:p>
        </p:txBody>
      </p:sp>
      <p:sp>
        <p:nvSpPr>
          <p:cNvPr id="129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用于人脸检测</a:t>
            </a:r>
            <a:endParaRPr lang="zh-CN" altLang="en-US" dirty="0"/>
          </a:p>
        </p:txBody>
      </p:sp>
      <p:sp>
        <p:nvSpPr>
          <p:cNvPr id="129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9258" y="1911287"/>
            <a:ext cx="8415337" cy="4114800"/>
          </a:xfrm>
        </p:spPr>
        <p:txBody>
          <a:bodyPr/>
          <a:lstStyle/>
          <a:p>
            <a:r>
              <a:rPr lang="zh-CN" altLang="en-US" dirty="0"/>
              <a:t>训练弱分类器</a:t>
            </a:r>
            <a:endParaRPr lang="zh-CN" altLang="en-US" dirty="0"/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2217739" y="4479926"/>
            <a:ext cx="7731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其中，</a:t>
            </a:r>
            <a:r>
              <a:rPr lang="en-US" altLang="zh-CN" i="1" dirty="0">
                <a:ea typeface="黑体" panose="02010609060101010101" pitchFamily="49" charset="-122"/>
              </a:rPr>
              <a:t>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表示弱分类器的值， 表示弱学习算法寻找出的阈值，   表示特征值，  表示一个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-like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特征。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6389" name="Line 5"/>
          <p:cNvSpPr>
            <a:spLocks noChangeShapeType="1"/>
          </p:cNvSpPr>
          <p:nvPr/>
        </p:nvSpPr>
        <p:spPr bwMode="auto">
          <a:xfrm flipH="1">
            <a:off x="7590556" y="2330387"/>
            <a:ext cx="1588" cy="185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6390" name="Line 6"/>
          <p:cNvSpPr>
            <a:spLocks noChangeShapeType="1"/>
          </p:cNvSpPr>
          <p:nvPr/>
        </p:nvSpPr>
        <p:spPr bwMode="auto">
          <a:xfrm>
            <a:off x="7384182" y="4008375"/>
            <a:ext cx="2919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6391" name="Freeform 7"/>
          <p:cNvSpPr/>
          <p:nvPr/>
        </p:nvSpPr>
        <p:spPr bwMode="auto">
          <a:xfrm>
            <a:off x="7465145" y="3174937"/>
            <a:ext cx="1760537" cy="820738"/>
          </a:xfrm>
          <a:custGeom>
            <a:avLst/>
            <a:gdLst>
              <a:gd name="T0" fmla="*/ 0 w 1109"/>
              <a:gd name="T1" fmla="*/ 517 h 517"/>
              <a:gd name="T2" fmla="*/ 189 w 1109"/>
              <a:gd name="T3" fmla="*/ 345 h 517"/>
              <a:gd name="T4" fmla="*/ 310 w 1109"/>
              <a:gd name="T5" fmla="*/ 130 h 517"/>
              <a:gd name="T6" fmla="*/ 404 w 1109"/>
              <a:gd name="T7" fmla="*/ 10 h 517"/>
              <a:gd name="T8" fmla="*/ 473 w 1109"/>
              <a:gd name="T9" fmla="*/ 70 h 517"/>
              <a:gd name="T10" fmla="*/ 551 w 1109"/>
              <a:gd name="T11" fmla="*/ 216 h 517"/>
              <a:gd name="T12" fmla="*/ 662 w 1109"/>
              <a:gd name="T13" fmla="*/ 379 h 517"/>
              <a:gd name="T14" fmla="*/ 860 w 1109"/>
              <a:gd name="T15" fmla="*/ 465 h 517"/>
              <a:gd name="T16" fmla="*/ 1109 w 1109"/>
              <a:gd name="T17" fmla="*/ 49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517">
                <a:moveTo>
                  <a:pt x="0" y="517"/>
                </a:moveTo>
                <a:cubicBezTo>
                  <a:pt x="31" y="488"/>
                  <a:pt x="137" y="409"/>
                  <a:pt x="189" y="345"/>
                </a:cubicBezTo>
                <a:cubicBezTo>
                  <a:pt x="241" y="281"/>
                  <a:pt x="274" y="186"/>
                  <a:pt x="310" y="130"/>
                </a:cubicBezTo>
                <a:cubicBezTo>
                  <a:pt x="346" y="74"/>
                  <a:pt x="377" y="20"/>
                  <a:pt x="404" y="10"/>
                </a:cubicBezTo>
                <a:cubicBezTo>
                  <a:pt x="431" y="0"/>
                  <a:pt x="448" y="36"/>
                  <a:pt x="473" y="70"/>
                </a:cubicBezTo>
                <a:cubicBezTo>
                  <a:pt x="498" y="104"/>
                  <a:pt x="519" y="164"/>
                  <a:pt x="551" y="216"/>
                </a:cubicBezTo>
                <a:cubicBezTo>
                  <a:pt x="583" y="268"/>
                  <a:pt x="610" y="337"/>
                  <a:pt x="662" y="379"/>
                </a:cubicBezTo>
                <a:cubicBezTo>
                  <a:pt x="714" y="421"/>
                  <a:pt x="786" y="446"/>
                  <a:pt x="860" y="465"/>
                </a:cubicBezTo>
                <a:cubicBezTo>
                  <a:pt x="934" y="484"/>
                  <a:pt x="1021" y="487"/>
                  <a:pt x="1109" y="491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6392" name="Freeform 8"/>
          <p:cNvSpPr/>
          <p:nvPr/>
        </p:nvSpPr>
        <p:spPr bwMode="auto">
          <a:xfrm>
            <a:off x="8135070" y="3187637"/>
            <a:ext cx="1882775" cy="781050"/>
          </a:xfrm>
          <a:custGeom>
            <a:avLst/>
            <a:gdLst>
              <a:gd name="T0" fmla="*/ 0 w 1186"/>
              <a:gd name="T1" fmla="*/ 492 h 492"/>
              <a:gd name="T2" fmla="*/ 206 w 1186"/>
              <a:gd name="T3" fmla="*/ 449 h 492"/>
              <a:gd name="T4" fmla="*/ 464 w 1186"/>
              <a:gd name="T5" fmla="*/ 345 h 492"/>
              <a:gd name="T6" fmla="*/ 567 w 1186"/>
              <a:gd name="T7" fmla="*/ 130 h 492"/>
              <a:gd name="T8" fmla="*/ 696 w 1186"/>
              <a:gd name="T9" fmla="*/ 2 h 492"/>
              <a:gd name="T10" fmla="*/ 841 w 1186"/>
              <a:gd name="T11" fmla="*/ 119 h 492"/>
              <a:gd name="T12" fmla="*/ 1003 w 1186"/>
              <a:gd name="T13" fmla="*/ 336 h 492"/>
              <a:gd name="T14" fmla="*/ 1186 w 1186"/>
              <a:gd name="T15" fmla="*/ 438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6" h="492">
                <a:moveTo>
                  <a:pt x="0" y="492"/>
                </a:moveTo>
                <a:cubicBezTo>
                  <a:pt x="61" y="482"/>
                  <a:pt x="129" y="473"/>
                  <a:pt x="206" y="449"/>
                </a:cubicBezTo>
                <a:cubicBezTo>
                  <a:pt x="283" y="425"/>
                  <a:pt x="404" y="398"/>
                  <a:pt x="464" y="345"/>
                </a:cubicBezTo>
                <a:cubicBezTo>
                  <a:pt x="524" y="292"/>
                  <a:pt x="528" y="187"/>
                  <a:pt x="567" y="130"/>
                </a:cubicBezTo>
                <a:cubicBezTo>
                  <a:pt x="606" y="73"/>
                  <a:pt x="650" y="4"/>
                  <a:pt x="696" y="2"/>
                </a:cubicBezTo>
                <a:cubicBezTo>
                  <a:pt x="742" y="0"/>
                  <a:pt x="790" y="63"/>
                  <a:pt x="841" y="119"/>
                </a:cubicBezTo>
                <a:cubicBezTo>
                  <a:pt x="892" y="175"/>
                  <a:pt x="946" y="283"/>
                  <a:pt x="1003" y="336"/>
                </a:cubicBezTo>
                <a:cubicBezTo>
                  <a:pt x="1060" y="389"/>
                  <a:pt x="1148" y="417"/>
                  <a:pt x="1186" y="438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96395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9" y="4573588"/>
            <a:ext cx="193675" cy="3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6404" name="Group 20"/>
          <p:cNvGrpSpPr/>
          <p:nvPr/>
        </p:nvGrpSpPr>
        <p:grpSpPr bwMode="auto">
          <a:xfrm>
            <a:off x="8655770" y="3135250"/>
            <a:ext cx="249237" cy="1293812"/>
            <a:chOff x="5024" y="1718"/>
            <a:chExt cx="157" cy="815"/>
          </a:xfrm>
        </p:grpSpPr>
        <p:sp>
          <p:nvSpPr>
            <p:cNvPr id="1296393" name="Line 9"/>
            <p:cNvSpPr>
              <a:spLocks noChangeShapeType="1"/>
            </p:cNvSpPr>
            <p:nvPr/>
          </p:nvSpPr>
          <p:spPr bwMode="auto">
            <a:xfrm>
              <a:off x="5024" y="1718"/>
              <a:ext cx="0" cy="74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96396" name="Picture 1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" y="2321"/>
              <a:ext cx="122" cy="2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9639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4948238"/>
            <a:ext cx="395288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640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7" y="4956175"/>
            <a:ext cx="206375" cy="2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6401" name="Text Box 17"/>
          <p:cNvSpPr txBox="1">
            <a:spLocks noChangeArrowheads="1"/>
          </p:cNvSpPr>
          <p:nvPr/>
        </p:nvSpPr>
        <p:spPr bwMode="auto">
          <a:xfrm>
            <a:off x="9898782" y="3419412"/>
            <a:ext cx="684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f</a:t>
            </a:r>
            <a:r>
              <a:rPr lang="en-US" altLang="zh-CN" i="1" baseline="-25000"/>
              <a:t>i</a:t>
            </a:r>
            <a:endParaRPr lang="en-US" altLang="zh-CN" i="1" baseline="-25000"/>
          </a:p>
        </p:txBody>
      </p:sp>
      <p:sp>
        <p:nvSpPr>
          <p:cNvPr id="1296402" name="AutoShape 18"/>
          <p:cNvSpPr>
            <a:spLocks noChangeArrowheads="1"/>
          </p:cNvSpPr>
          <p:nvPr/>
        </p:nvSpPr>
        <p:spPr bwMode="auto">
          <a:xfrm>
            <a:off x="9319345" y="1862075"/>
            <a:ext cx="1284287" cy="849312"/>
          </a:xfrm>
          <a:prstGeom prst="wedgeRectCallout">
            <a:avLst>
              <a:gd name="adj1" fmla="val -43694"/>
              <a:gd name="adj2" fmla="val 114301"/>
            </a:avLst>
          </a:prstGeom>
          <a:solidFill>
            <a:srgbClr val="66FF33">
              <a:alpha val="46001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正例</a:t>
            </a:r>
            <a:b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人脸</a:t>
            </a:r>
            <a:r>
              <a:rPr lang="en-US" altLang="zh-CN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6403" name="AutoShape 19"/>
          <p:cNvSpPr>
            <a:spLocks noChangeArrowheads="1"/>
          </p:cNvSpPr>
          <p:nvPr/>
        </p:nvSpPr>
        <p:spPr bwMode="auto">
          <a:xfrm>
            <a:off x="7769944" y="1858900"/>
            <a:ext cx="1263650" cy="849312"/>
          </a:xfrm>
          <a:prstGeom prst="wedgeRectCallout">
            <a:avLst>
              <a:gd name="adj1" fmla="val -22361"/>
              <a:gd name="adj2" fmla="val 105699"/>
            </a:avLst>
          </a:prstGeom>
          <a:solidFill>
            <a:srgbClr val="FF0000">
              <a:alpha val="50999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反例</a:t>
            </a:r>
            <a:b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非人脸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96407" name="Object 23"/>
          <p:cNvGraphicFramePr>
            <a:graphicFrameLocks noChangeAspect="1"/>
          </p:cNvGraphicFramePr>
          <p:nvPr/>
        </p:nvGraphicFramePr>
        <p:xfrm>
          <a:off x="2371725" y="2663825"/>
          <a:ext cx="41084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" name="公式" r:id="rId4" imgW="46329600" imgH="10972800" progId="Equation.3">
                  <p:embed/>
                </p:oleObj>
              </mc:Choice>
              <mc:Fallback>
                <p:oleObj name="公式" r:id="rId4" imgW="46329600" imgH="10972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2663825"/>
                        <a:ext cx="41084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9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9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9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391" grpId="0" animBg="1"/>
      <p:bldP spid="1296392" grpId="0" animBg="1"/>
      <p:bldP spid="1296402" grpId="0" animBg="1"/>
      <p:bldP spid="12964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：三个臭皮匠</a:t>
            </a:r>
            <a:r>
              <a:rPr lang="en-US" altLang="zh-CN" dirty="0"/>
              <a:t>&gt;</a:t>
            </a:r>
            <a:r>
              <a:rPr lang="zh-CN" altLang="en-US" dirty="0"/>
              <a:t>诸葛亮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强分类器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)≥0.5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𝑒𝑙𝑠𝑒𝑤𝑖𝑠𝑒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091" t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Adaboost</a:t>
            </a:r>
            <a:r>
              <a:rPr lang="zh-CN" altLang="en-US"/>
              <a:t>训练过程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710" y="1826895"/>
            <a:ext cx="4953635" cy="4610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1842135"/>
            <a:ext cx="5159375" cy="2926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1945" y="5114290"/>
            <a:ext cx="4394835" cy="537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03950" y="526923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十几万个特征！！！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6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Cascade-</a:t>
            </a:r>
            <a:r>
              <a:rPr lang="zh-CN" altLang="en-US" dirty="0"/>
              <a:t>一种经典的物体检测架构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4746" y="2163859"/>
            <a:ext cx="6331839" cy="32522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0854" y="3446736"/>
            <a:ext cx="1816573" cy="5457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强分类器链：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09675" y="1825625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解决正反例样本极度不均衡的问题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5050" y="199644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采样策略：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6485" y="-155992"/>
            <a:ext cx="10058400" cy="1450757"/>
          </a:xfrm>
        </p:spPr>
        <p:txBody>
          <a:bodyPr/>
          <a:p>
            <a:r>
              <a:rPr lang="zh-CN" altLang="en-US"/>
              <a:t>第一个强分类器选取的特征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020" y="1189990"/>
            <a:ext cx="5532755" cy="5662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870" y="2098675"/>
            <a:ext cx="612838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/>
              <a:t>下一个分类器处理的数据：</a:t>
            </a:r>
            <a:endParaRPr lang="zh-CN" altLang="en-US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1. </a:t>
            </a:r>
            <a:r>
              <a:rPr lang="zh-CN" altLang="en-US"/>
              <a:t>设定一个较低的阈值，使得所有的正例人脸为</a:t>
            </a:r>
            <a:r>
              <a:rPr lang="en-US" altLang="zh-CN"/>
              <a:t>+</a:t>
            </a:r>
            <a:endParaRPr lang="zh-CN" altLang="en-US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2. </a:t>
            </a:r>
            <a:r>
              <a:rPr lang="zh-CN" altLang="en-US"/>
              <a:t>该阈值使得</a:t>
            </a:r>
            <a:r>
              <a:rPr lang="en-US" altLang="zh-CN"/>
              <a:t>40%</a:t>
            </a:r>
            <a:r>
              <a:rPr lang="zh-CN" altLang="en-US"/>
              <a:t>的反例被误判成人脸</a:t>
            </a:r>
            <a:r>
              <a:rPr lang="en-US" altLang="zh-CN"/>
              <a:t>(</a:t>
            </a:r>
            <a:r>
              <a:rPr lang="zh-CN" altLang="en-US"/>
              <a:t>较低标准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/>
              <a:t>选取仍被误判为人脸的反例样本作为</a:t>
            </a:r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C8C5A-80AB-4235-BEDE-A0D71D203CD6}" type="slidenum">
              <a:rPr lang="en-US" altLang="zh-CN"/>
            </a:fld>
            <a:endParaRPr lang="en-US" altLang="zh-CN"/>
          </a:p>
        </p:txBody>
      </p:sp>
      <p:sp>
        <p:nvSpPr>
          <p:cNvPr id="11151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人脸检测方法</a:t>
            </a:r>
            <a:endParaRPr lang="zh-CN" altLang="en-US"/>
          </a:p>
        </p:txBody>
      </p:sp>
      <p:sp>
        <p:nvSpPr>
          <p:cNvPr id="11151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基于规则</a:t>
            </a:r>
            <a:r>
              <a:rPr lang="en-US" altLang="zh-CN" sz="2800" dirty="0"/>
              <a:t>/</a:t>
            </a:r>
            <a:r>
              <a:rPr lang="zh-CN" altLang="en-US" sz="2800" dirty="0"/>
              <a:t>知识方法</a:t>
            </a:r>
            <a:endParaRPr lang="zh-CN" altLang="en-US" sz="28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人脸模式的变化满足一定的规律，所以可以归纳描述人脸特征的规则，如灰度分布、比例关系、纹理信息等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基于模板的方法</a:t>
            </a:r>
            <a:endParaRPr lang="zh-CN" altLang="en-US" sz="28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固定模板法，可变形模板法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基于不变特征的方法，如彩色信息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人脸的肤色在彩色空间中的分布相对比较集中，所以可用来检测和 跟踪人脸。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基于外观学习的方法</a:t>
            </a:r>
            <a:r>
              <a:rPr lang="en-US" altLang="zh-CN" sz="2800" dirty="0">
                <a:solidFill>
                  <a:srgbClr val="C00000"/>
                </a:solidFill>
              </a:rPr>
              <a:t>---</a:t>
            </a:r>
            <a:r>
              <a:rPr lang="zh-CN" altLang="en-US" sz="2800" dirty="0">
                <a:solidFill>
                  <a:srgbClr val="C00000"/>
                </a:solidFill>
              </a:rPr>
              <a:t>目前的主流方法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将人脸检测视为区分“非人脸样本”与“人脸样本”的模式识别问题，通过对人脸样本集和非人脸样本集的学习产生分类器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基于深度学习的目标（人脸）检测算法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Viola and Jone</a:t>
            </a:r>
            <a:r>
              <a:rPr lang="zh-CN" altLang="en-US"/>
              <a:t>所提方法开创了视觉目标检测的新时代，但仍存在如下缺陷：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未能解决如何产生候选区域的问题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仅能检测正脸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Haar </a:t>
            </a:r>
            <a:r>
              <a:rPr lang="zh-CN" altLang="en-US"/>
              <a:t>特征仍属于</a:t>
            </a:r>
            <a:r>
              <a:rPr lang="en-US" altLang="zh-CN"/>
              <a:t>“</a:t>
            </a:r>
            <a:r>
              <a:rPr lang="zh-CN" altLang="en-US"/>
              <a:t>底层</a:t>
            </a:r>
            <a:r>
              <a:rPr lang="en-US" altLang="zh-CN"/>
              <a:t>”</a:t>
            </a:r>
            <a:r>
              <a:rPr lang="zh-CN" altLang="en-US"/>
              <a:t>视觉特征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目标检测流程和技术总览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1. </a:t>
            </a:r>
            <a:r>
              <a:rPr lang="zh-CN" altLang="en-US" sz="1800" b="1" dirty="0"/>
              <a:t>区域选择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这一步是为了对目标进行定位。传统方法是采用穷举策略。由于目标可能在图片上的任意位置，而且大小不定，因此使用滑动窗口的策略对整幅图像进行遍历，而且需要设置不同的长宽。这种策略虽然可以检测到所有可能出现的位置，但是时间复杂度太高，产生的冗余窗口太多，严重影响后续特征的提取和分类速度的性能。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b="1" dirty="0"/>
              <a:t>2. </a:t>
            </a:r>
            <a:r>
              <a:rPr lang="zh-CN" altLang="en-US" sz="1800" b="1" dirty="0"/>
              <a:t>特征提取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提取特征的好坏会直接影响到分类的准确性，但又由于目标的形态多样性，提取一个鲁棒的特征并不是一个简单的事。这个阶段常用的特征有</a:t>
            </a:r>
            <a:r>
              <a:rPr lang="en-US" altLang="zh-CN" sz="1800" dirty="0"/>
              <a:t>SIFT</a:t>
            </a:r>
            <a:r>
              <a:rPr lang="zh-CN" altLang="en-US" sz="1800" dirty="0"/>
              <a:t>（尺度不变特征变换 ，</a:t>
            </a:r>
            <a:r>
              <a:rPr lang="en-US" altLang="zh-CN" sz="1800" dirty="0"/>
              <a:t>Scale-invariant feature transform</a:t>
            </a:r>
            <a:r>
              <a:rPr lang="zh-CN" altLang="en-US" sz="1800" dirty="0"/>
              <a:t>）和</a:t>
            </a:r>
            <a:r>
              <a:rPr lang="en-US" altLang="zh-CN" sz="1800" dirty="0"/>
              <a:t>HOG</a:t>
            </a:r>
            <a:r>
              <a:rPr lang="zh-CN" altLang="en-US" sz="1800" dirty="0"/>
              <a:t>（ 方向梯度直方图特征，</a:t>
            </a:r>
            <a:r>
              <a:rPr lang="en-US" altLang="zh-CN" sz="1800" dirty="0"/>
              <a:t>Histogram of Oriented Gradient</a:t>
            </a:r>
            <a:r>
              <a:rPr lang="zh-CN" altLang="en-US" sz="1800" dirty="0"/>
              <a:t>）等。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b="1" dirty="0"/>
              <a:t>3. </a:t>
            </a:r>
            <a:r>
              <a:rPr lang="zh-CN" altLang="en-US" sz="1800" b="1" dirty="0"/>
              <a:t>分类器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nl-NL" sz="1800" dirty="0"/>
              <a:t>主要有</a:t>
            </a:r>
            <a:r>
              <a:rPr lang="nl-NL" altLang="zh-CN" sz="1800" dirty="0"/>
              <a:t>SVM</a:t>
            </a:r>
            <a:r>
              <a:rPr lang="zh-CN" altLang="nl-NL" sz="1800" dirty="0"/>
              <a:t>，</a:t>
            </a:r>
            <a:r>
              <a:rPr lang="nl-NL" altLang="zh-CN" sz="1800" dirty="0" err="1"/>
              <a:t>Adaboost</a:t>
            </a:r>
            <a:r>
              <a:rPr lang="zh-CN" altLang="nl-NL" sz="1800" dirty="0"/>
              <a:t>等</a:t>
            </a:r>
            <a:endParaRPr lang="zh-CN" altLang="nl-NL" sz="1800" dirty="0"/>
          </a:p>
          <a:p>
            <a:pPr marL="0" indent="0">
              <a:buNone/>
            </a:pPr>
            <a:r>
              <a:rPr lang="zh-CN" altLang="en-US" sz="1800" dirty="0"/>
              <a:t>综上所述，传统目标检测存在两个主要问题：一个是基于滑动窗口的区域选择策略没有针对性，时间复杂度高，窗口冗余；而是手工设计的特征对于多样性没有很好的鲁棒性。</a:t>
            </a:r>
            <a:endParaRPr kumimoji="1" lang="zh-CN" alt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区域选择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针对滑动窗口问题，</a:t>
            </a:r>
            <a:r>
              <a:rPr lang="en-US" altLang="zh-CN" dirty="0"/>
              <a:t>region proposal</a:t>
            </a:r>
            <a:r>
              <a:rPr lang="zh-CN" altLang="en-US" dirty="0"/>
              <a:t>（候选区域）是预先找出图中目标可能出现的位置，这可以保证在选取较少窗口（几千个甚至几百个）的情况下保持较高的召回率。并且获取的候选窗口要比滑动窗口的质量更高（滑动窗口固定长宽比）。</a:t>
            </a:r>
            <a:endParaRPr lang="zh-CN" altLang="en-US" dirty="0"/>
          </a:p>
          <a:p>
            <a:pPr lvl="1"/>
            <a:r>
              <a:rPr lang="zh-CN" altLang="en-US" dirty="0"/>
              <a:t>比较常用的</a:t>
            </a:r>
            <a:r>
              <a:rPr lang="en-US" altLang="zh-CN" dirty="0"/>
              <a:t>region proposal</a:t>
            </a:r>
            <a:r>
              <a:rPr lang="zh-CN" altLang="en-US" dirty="0"/>
              <a:t>算法有</a:t>
            </a:r>
            <a:r>
              <a:rPr lang="en-US" altLang="zh-CN" dirty="0"/>
              <a:t>selective search</a:t>
            </a:r>
            <a:r>
              <a:rPr lang="zh-CN" altLang="en-US" dirty="0"/>
              <a:t>和</a:t>
            </a:r>
            <a:r>
              <a:rPr lang="en-US" altLang="zh-CN" dirty="0"/>
              <a:t>edge boxes</a:t>
            </a:r>
            <a:r>
              <a:rPr lang="zh-CN" altLang="en-US" dirty="0"/>
              <a:t>。针对特征选取，卷积神经网络</a:t>
            </a:r>
            <a:r>
              <a:rPr lang="en-US" altLang="zh-CN" dirty="0"/>
              <a:t>(convolution neural network: CNN) </a:t>
            </a:r>
            <a:r>
              <a:rPr lang="zh-CN" altLang="en-US" dirty="0"/>
              <a:t>的特征比传统手工特征效果更好。</a:t>
            </a:r>
            <a:endParaRPr lang="zh-CN" altLang="en-US" dirty="0"/>
          </a:p>
          <a:p>
            <a:pPr lvl="1"/>
            <a:r>
              <a:rPr lang="en-US" altLang="zh-CN" dirty="0"/>
              <a:t>2014</a:t>
            </a:r>
            <a:r>
              <a:rPr lang="zh-CN" altLang="en-US" dirty="0"/>
              <a:t>年，</a:t>
            </a:r>
            <a:r>
              <a:rPr lang="en-US" altLang="zh-CN" dirty="0"/>
              <a:t>RBG</a:t>
            </a:r>
            <a:r>
              <a:rPr lang="zh-CN" altLang="en-US" dirty="0"/>
              <a:t>（</a:t>
            </a:r>
            <a:r>
              <a:rPr lang="en-US" altLang="zh-CN" dirty="0"/>
              <a:t>Ross B. </a:t>
            </a:r>
            <a:r>
              <a:rPr lang="en-US" altLang="zh-CN" dirty="0" err="1"/>
              <a:t>Girshick</a:t>
            </a:r>
            <a:r>
              <a:rPr lang="en-US" altLang="zh-CN" dirty="0"/>
              <a:t> </a:t>
            </a:r>
            <a:r>
              <a:rPr lang="zh-CN" altLang="en-US" dirty="0" smtClean="0"/>
              <a:t>）使用</a:t>
            </a:r>
            <a:r>
              <a:rPr lang="en-US" altLang="zh-CN" dirty="0"/>
              <a:t>Region </a:t>
            </a:r>
            <a:r>
              <a:rPr lang="en-US" altLang="zh-CN" dirty="0" err="1"/>
              <a:t>proposal+CNN</a:t>
            </a:r>
            <a:r>
              <a:rPr lang="zh-CN" altLang="en-US" dirty="0"/>
              <a:t>（</a:t>
            </a:r>
            <a:r>
              <a:rPr lang="en-US" altLang="zh-CN" dirty="0"/>
              <a:t>RCNN</a:t>
            </a:r>
            <a:r>
              <a:rPr lang="zh-CN" altLang="en-US" dirty="0"/>
              <a:t>）代替传统目标检测使用的滑动窗口</a:t>
            </a:r>
            <a:r>
              <a:rPr lang="en-US" altLang="zh-CN" dirty="0"/>
              <a:t>+</a:t>
            </a:r>
            <a:r>
              <a:rPr lang="zh-CN" altLang="en-US" dirty="0"/>
              <a:t>手工设计特征，设计了</a:t>
            </a:r>
            <a:r>
              <a:rPr lang="en-US" altLang="zh-CN" dirty="0"/>
              <a:t>RCNN</a:t>
            </a:r>
            <a:r>
              <a:rPr lang="zh-CN" altLang="en-US" dirty="0"/>
              <a:t>框架，使得目标检测取得巨大突破，并开启了基于深度学习的目标检测热潮。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区域选择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59" y="1825625"/>
            <a:ext cx="8720882" cy="4351338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特征提取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Haar</a:t>
            </a:r>
            <a:r>
              <a:rPr kumimoji="1" lang="en-US" altLang="zh-CN" dirty="0" smtClean="0"/>
              <a:t>-feature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195165"/>
            <a:ext cx="2514600" cy="23515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530245"/>
            <a:ext cx="7458075" cy="49420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提取特征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428751"/>
            <a:ext cx="7402819" cy="5265998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Region CNN(RCNN)</a:t>
            </a:r>
            <a:r>
              <a:rPr kumimoji="1" lang="zh-CN" altLang="en-US" dirty="0"/>
              <a:t>可以说是利用深度学习进行目标检测的开山之作。作者</a:t>
            </a:r>
            <a:r>
              <a:rPr kumimoji="1" lang="en-US" altLang="zh-CN" dirty="0"/>
              <a:t>Ross </a:t>
            </a:r>
            <a:r>
              <a:rPr kumimoji="1" lang="en-US" altLang="zh-CN" dirty="0" err="1"/>
              <a:t>Girshick</a:t>
            </a:r>
            <a:r>
              <a:rPr kumimoji="1" lang="zh-CN" altLang="en-US" dirty="0"/>
              <a:t>多次在</a:t>
            </a:r>
            <a:r>
              <a:rPr kumimoji="1" lang="en-US" altLang="zh-CN" dirty="0"/>
              <a:t>PASCAL VOC</a:t>
            </a:r>
            <a:r>
              <a:rPr kumimoji="1" lang="zh-CN" altLang="en-US" dirty="0"/>
              <a:t>的目标检测竞赛中折桂，</a:t>
            </a:r>
            <a:r>
              <a:rPr kumimoji="1" lang="en-US" altLang="zh-CN" dirty="0"/>
              <a:t>2010</a:t>
            </a:r>
            <a:r>
              <a:rPr kumimoji="1" lang="zh-CN" altLang="en-US" dirty="0"/>
              <a:t>年更带领团队获得终身成就奖，如今供职于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旗下的</a:t>
            </a:r>
            <a:r>
              <a:rPr kumimoji="1" lang="en-US" altLang="zh-CN" dirty="0"/>
              <a:t>FAIR</a:t>
            </a:r>
            <a:r>
              <a:rPr kumimoji="1" lang="zh-CN" altLang="en-US" dirty="0"/>
              <a:t>。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4105" y="6451283"/>
            <a:ext cx="878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web.cs.ucdavis.edu</a:t>
            </a:r>
            <a:r>
              <a:rPr kumimoji="1" lang="en-US" altLang="zh-CN" dirty="0"/>
              <a:t>/~</a:t>
            </a:r>
            <a:r>
              <a:rPr kumimoji="1" lang="en-US" altLang="zh-CN" dirty="0" err="1"/>
              <a:t>yjlee</a:t>
            </a:r>
            <a:r>
              <a:rPr kumimoji="1" lang="en-US" altLang="zh-CN" dirty="0"/>
              <a:t>/teaching/ecs289h-fall2014/</a:t>
            </a:r>
            <a:r>
              <a:rPr kumimoji="1" lang="en-US" altLang="zh-CN" dirty="0" err="1"/>
              <a:t>CollinMcCarthy_RCNN.pdf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RCNN</a:t>
            </a:r>
            <a:r>
              <a:rPr lang="zh-CN" altLang="en-US" sz="2400" dirty="0"/>
              <a:t>算法分为</a:t>
            </a:r>
            <a:r>
              <a:rPr lang="en-US" altLang="zh-CN" sz="2400" dirty="0"/>
              <a:t>4</a:t>
            </a:r>
            <a:r>
              <a:rPr lang="zh-CN" altLang="en-US" sz="2400" dirty="0"/>
              <a:t>个步骤 </a:t>
            </a:r>
            <a:endParaRPr lang="zh-CN" altLang="en-US" sz="2400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一张图像生成</a:t>
            </a:r>
            <a:r>
              <a:rPr lang="en-US" altLang="zh-CN" sz="2400" dirty="0"/>
              <a:t>1K~2K</a:t>
            </a:r>
            <a:r>
              <a:rPr lang="zh-CN" altLang="en-US" sz="2400" dirty="0"/>
              <a:t>个</a:t>
            </a:r>
            <a:r>
              <a:rPr lang="zh-CN" altLang="en-US" sz="2400" b="1" dirty="0"/>
              <a:t>候选区域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对每个候选区域，使用深度网络</a:t>
            </a:r>
            <a:r>
              <a:rPr lang="zh-CN" altLang="en-US" sz="2400" b="1" dirty="0"/>
              <a:t>提取特征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特征送入每一类的</a:t>
            </a:r>
            <a:r>
              <a:rPr lang="en-US" altLang="zh-CN" sz="2400" dirty="0"/>
              <a:t>SVM </a:t>
            </a:r>
            <a:r>
              <a:rPr lang="zh-CN" altLang="en-US" sz="2400" b="1" dirty="0"/>
              <a:t>分类器</a:t>
            </a:r>
            <a:r>
              <a:rPr lang="zh-CN" altLang="en-US" sz="2400" dirty="0"/>
              <a:t>，判别是否属于该类 </a:t>
            </a:r>
            <a:endParaRPr lang="zh-CN" altLang="en-US" sz="2400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使用回归器</a:t>
            </a:r>
            <a:r>
              <a:rPr lang="zh-CN" altLang="en-US" sz="2400" b="1" dirty="0"/>
              <a:t>精细修正</a:t>
            </a:r>
            <a:r>
              <a:rPr lang="zh-CN" altLang="en-US" sz="2400" dirty="0"/>
              <a:t>候选框位置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RCNN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1" y="2223294"/>
            <a:ext cx="9919638" cy="33916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FRCNN</a:t>
            </a:r>
            <a:r>
              <a:rPr lang="zh-CN" altLang="en-US" dirty="0"/>
              <a:t>针对</a:t>
            </a:r>
            <a:r>
              <a:rPr lang="en-US" altLang="zh-CN" dirty="0"/>
              <a:t>RCNN</a:t>
            </a:r>
            <a:r>
              <a:rPr lang="zh-CN" altLang="en-US" dirty="0"/>
              <a:t>在训练时是</a:t>
            </a:r>
            <a:r>
              <a:rPr lang="en-US" altLang="zh-CN" dirty="0"/>
              <a:t>multi-stage pipeline</a:t>
            </a:r>
            <a:r>
              <a:rPr lang="zh-CN" altLang="en-US" dirty="0"/>
              <a:t>和训练的过程中很耗费时间空间的问题进行改进。它主要是将深度网络和后面的</a:t>
            </a:r>
            <a:r>
              <a:rPr lang="en-US" altLang="zh-CN" dirty="0"/>
              <a:t>SVM</a:t>
            </a:r>
            <a:r>
              <a:rPr lang="zh-CN" altLang="en-US" dirty="0"/>
              <a:t>分类两个阶段整合到一起，使用一个新的网络直接做分类和回归</a:t>
            </a:r>
            <a:r>
              <a:rPr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9935" y="6444933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 err="1"/>
              <a:t>Girschick</a:t>
            </a:r>
            <a:r>
              <a:rPr lang="de-DE" altLang="zh-CN" dirty="0"/>
              <a:t>, “Fast R-CNN”, ICCV 2015 </a:t>
            </a:r>
            <a:endParaRPr lang="de-DE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58EC-8910-46E8-A245-97E9D2255D5A}" type="slidenum">
              <a:rPr lang="en-US" altLang="zh-CN"/>
            </a:fld>
            <a:endParaRPr lang="en-US" altLang="zh-CN"/>
          </a:p>
        </p:txBody>
      </p:sp>
      <p:sp>
        <p:nvSpPr>
          <p:cNvPr id="1276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基于肤色特征的检测</a:t>
            </a:r>
            <a:endParaRPr lang="zh-CN" altLang="en-US"/>
          </a:p>
        </p:txBody>
      </p:sp>
      <p:sp>
        <p:nvSpPr>
          <p:cNvPr id="12769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/>
              <a:t>在很多人脸检测和手的跟踪应用中，人的肤色信息已被证明是一种非常有效的特征</a:t>
            </a:r>
            <a:endParaRPr lang="zh-CN" altLang="en-US" sz="2800" dirty="0"/>
          </a:p>
          <a:p>
            <a:r>
              <a:rPr lang="zh-CN" altLang="en-US" sz="2800" dirty="0"/>
              <a:t>有很多颜色空间可用来表征肤色，包括</a:t>
            </a:r>
            <a:r>
              <a:rPr lang="en-US" altLang="zh-CN" sz="2800" dirty="0"/>
              <a:t>RGB, YUV</a:t>
            </a:r>
            <a:r>
              <a:rPr lang="zh-CN" altLang="en-US" sz="2800" dirty="0"/>
              <a:t>或者</a:t>
            </a:r>
            <a:r>
              <a:rPr lang="en-US" altLang="zh-CN" sz="2800" dirty="0" err="1"/>
              <a:t>YCrCb</a:t>
            </a:r>
            <a:r>
              <a:rPr lang="zh-CN" altLang="en-US" sz="2800" dirty="0"/>
              <a:t>（亮度</a:t>
            </a:r>
            <a:r>
              <a:rPr lang="en-US" altLang="zh-CN" sz="2800" dirty="0"/>
              <a:t>+</a:t>
            </a:r>
            <a:r>
              <a:rPr lang="zh-CN" altLang="en-US" sz="2800" dirty="0"/>
              <a:t>两个色差）、</a:t>
            </a:r>
            <a:r>
              <a:rPr lang="en-US" altLang="zh-CN" sz="2800" dirty="0"/>
              <a:t>HSV</a:t>
            </a:r>
            <a:r>
              <a:rPr lang="zh-CN" altLang="en-US" sz="2800"/>
              <a:t>（色调</a:t>
            </a:r>
            <a:r>
              <a:rPr lang="zh-CN" altLang="en-US"/>
              <a:t>、</a:t>
            </a:r>
            <a:r>
              <a:rPr lang="zh-CN" altLang="en-US" sz="2800"/>
              <a:t>饱和度、亮度）</a:t>
            </a:r>
            <a:r>
              <a:rPr lang="zh-CN" altLang="en-US" sz="2800" dirty="0"/>
              <a:t>等</a:t>
            </a:r>
            <a:endParaRPr lang="zh-CN" altLang="en-US" sz="2800" dirty="0"/>
          </a:p>
          <a:p>
            <a:r>
              <a:rPr lang="zh-CN" altLang="en-US" sz="2800" dirty="0"/>
              <a:t>有许多建立肤色模型的方法</a:t>
            </a:r>
            <a:endParaRPr lang="zh-CN" altLang="en-US" sz="2800" dirty="0"/>
          </a:p>
          <a:p>
            <a:pPr lvl="1"/>
            <a:r>
              <a:rPr lang="zh-CN" altLang="en-US" sz="2400" dirty="0"/>
              <a:t>最简单的方法是用</a:t>
            </a:r>
            <a:r>
              <a:rPr lang="en-US" altLang="zh-CN" sz="2400" dirty="0"/>
              <a:t>Cr, </a:t>
            </a:r>
            <a:r>
              <a:rPr lang="en-US" altLang="zh-CN" sz="2400" dirty="0" err="1"/>
              <a:t>Cb</a:t>
            </a:r>
            <a:r>
              <a:rPr lang="zh-CN" altLang="en-US" sz="2400" dirty="0"/>
              <a:t>值定义肤色区域，选定阈值</a:t>
            </a:r>
            <a:r>
              <a:rPr lang="en-US" altLang="zh-CN" sz="2400" dirty="0"/>
              <a:t>[Cr1,Cr2]</a:t>
            </a:r>
            <a:r>
              <a:rPr lang="zh-CN" altLang="en-US" sz="2400" dirty="0"/>
              <a:t>和</a:t>
            </a:r>
            <a:r>
              <a:rPr lang="en-US" altLang="zh-CN" sz="2400" dirty="0"/>
              <a:t>[Cb1,Cb2]</a:t>
            </a:r>
            <a:endParaRPr lang="en-US" altLang="zh-CN" sz="2400" dirty="0"/>
          </a:p>
          <a:p>
            <a:pPr lvl="1"/>
            <a:r>
              <a:rPr lang="zh-CN" altLang="en-US" sz="2400" dirty="0"/>
              <a:t>一个像素点被归为肤色点，如果它的</a:t>
            </a:r>
            <a:r>
              <a:rPr lang="en-US" altLang="zh-CN" sz="2400" dirty="0"/>
              <a:t>(Cr, </a:t>
            </a:r>
            <a:r>
              <a:rPr lang="en-US" altLang="zh-CN" sz="2400" dirty="0" err="1"/>
              <a:t>Cb</a:t>
            </a:r>
            <a:r>
              <a:rPr lang="en-US" altLang="zh-CN" sz="2400" dirty="0"/>
              <a:t>)</a:t>
            </a:r>
            <a:r>
              <a:rPr lang="zh-CN" altLang="en-US" sz="2400" dirty="0"/>
              <a:t>值落入下面的范围：</a:t>
            </a:r>
            <a:r>
              <a:rPr lang="en-US" altLang="zh-CN" sz="2400" dirty="0"/>
              <a:t>Cr1≤Cr≤Cr2 and Cb1≤Cb≤Cb2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主要做以下改进</a:t>
            </a:r>
            <a:r>
              <a:rPr lang="en-US" altLang="zh-CN" dirty="0"/>
              <a:t>: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最后一个卷积层后加了一个</a:t>
            </a:r>
            <a:r>
              <a:rPr lang="en-US" altLang="zh-CN" dirty="0"/>
              <a:t>ROI pooling layer</a:t>
            </a:r>
            <a:r>
              <a:rPr lang="zh-CN" altLang="en-US" dirty="0"/>
              <a:t>。</a:t>
            </a:r>
            <a:r>
              <a:rPr lang="en-US" altLang="zh-CN" dirty="0"/>
              <a:t>ROI pooling layer</a:t>
            </a:r>
            <a:r>
              <a:rPr lang="zh-CN" altLang="en-US" dirty="0"/>
              <a:t>首先可以将</a:t>
            </a:r>
            <a:r>
              <a:rPr lang="en-US" altLang="zh-CN" dirty="0"/>
              <a:t>image</a:t>
            </a:r>
            <a:r>
              <a:rPr lang="zh-CN" altLang="en-US" dirty="0"/>
              <a:t>中的</a:t>
            </a:r>
            <a:r>
              <a:rPr lang="en-US" altLang="zh-CN" dirty="0"/>
              <a:t>ROI</a:t>
            </a:r>
            <a:r>
              <a:rPr lang="zh-CN" altLang="en-US" dirty="0"/>
              <a:t>定位到</a:t>
            </a:r>
            <a:r>
              <a:rPr lang="en-US" altLang="zh-CN" dirty="0"/>
              <a:t>feature map</a:t>
            </a:r>
            <a:r>
              <a:rPr lang="zh-CN" altLang="en-US" dirty="0"/>
              <a:t>，然后是用一个单层的</a:t>
            </a:r>
            <a:r>
              <a:rPr lang="en-US" altLang="zh-CN" dirty="0"/>
              <a:t>SPP layer</a:t>
            </a:r>
            <a:r>
              <a:rPr lang="zh-CN" altLang="en-US" dirty="0"/>
              <a:t>将这个</a:t>
            </a:r>
            <a:r>
              <a:rPr lang="en-US" altLang="zh-CN" dirty="0"/>
              <a:t>feature map patch</a:t>
            </a:r>
            <a:r>
              <a:rPr lang="zh-CN" altLang="en-US" dirty="0"/>
              <a:t>池化为固定大小的</a:t>
            </a:r>
            <a:r>
              <a:rPr lang="en-US" altLang="zh-CN" dirty="0"/>
              <a:t>feature</a:t>
            </a:r>
            <a:r>
              <a:rPr lang="zh-CN" altLang="en-US" dirty="0"/>
              <a:t>之后再传入全连接层。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损失函数使用了多任务损失函数</a:t>
            </a:r>
            <a:r>
              <a:rPr lang="en-US" altLang="zh-CN" dirty="0"/>
              <a:t>(multi-task loss)</a:t>
            </a:r>
            <a:r>
              <a:rPr lang="zh-CN" altLang="en-US" dirty="0"/>
              <a:t>，将边框回归直接加入到</a:t>
            </a:r>
            <a:r>
              <a:rPr lang="en-US" altLang="zh-CN" dirty="0"/>
              <a:t>CNN</a:t>
            </a:r>
            <a:r>
              <a:rPr lang="zh-CN" altLang="en-US" dirty="0"/>
              <a:t>网络中训练。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RCNN</a:t>
            </a:r>
            <a:r>
              <a:rPr kumimoji="1" lang="zh-CN" altLang="en-US" dirty="0"/>
              <a:t>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318544"/>
            <a:ext cx="8483600" cy="33655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Faster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Fast R-CNN</a:t>
            </a:r>
            <a:r>
              <a:rPr lang="zh-CN" altLang="en-US" dirty="0"/>
              <a:t>的分类网络共享了卷积层 </a:t>
            </a:r>
            <a:endParaRPr lang="en-US" altLang="zh-CN" dirty="0"/>
          </a:p>
          <a:p>
            <a:r>
              <a:rPr lang="en-US" altLang="zh-CN" dirty="0"/>
              <a:t>RPN</a:t>
            </a:r>
            <a:r>
              <a:rPr lang="zh-CN" altLang="en-US" dirty="0"/>
              <a:t>替代了之前非常慢的</a:t>
            </a:r>
            <a:r>
              <a:rPr lang="en-US" altLang="zh-CN" dirty="0"/>
              <a:t>Selective Search </a:t>
            </a:r>
            <a:endParaRPr lang="en-US" altLang="zh-CN" dirty="0"/>
          </a:p>
          <a:p>
            <a:r>
              <a:rPr lang="zh-CN" altLang="en-US" dirty="0"/>
              <a:t>所用的候选窗口的数目也比较少 </a:t>
            </a:r>
            <a:endParaRPr lang="en-US" altLang="zh-CN" dirty="0"/>
          </a:p>
          <a:p>
            <a:r>
              <a:rPr lang="en-US" altLang="zh-CN" dirty="0"/>
              <a:t>Region Proposal Network (RPN) </a:t>
            </a:r>
            <a:r>
              <a:rPr lang="en-US" altLang="zh-CN" dirty="0">
                <a:latin typeface="Wingdings" panose="05000000000000000000" pitchFamily="2" charset="2"/>
              </a:rPr>
              <a:t> </a:t>
            </a:r>
            <a:r>
              <a:rPr lang="en-US" altLang="zh-CN" dirty="0"/>
              <a:t>object bounds and </a:t>
            </a:r>
            <a:r>
              <a:rPr lang="en-US" altLang="zh-CN" dirty="0" err="1"/>
              <a:t>objectness</a:t>
            </a:r>
            <a:r>
              <a:rPr lang="en-US" altLang="zh-CN" dirty="0"/>
              <a:t> score </a:t>
            </a:r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Faster RCNN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1854994"/>
            <a:ext cx="8851900" cy="4292600"/>
          </a:xfrm>
        </p:spPr>
      </p:pic>
      <p:sp>
        <p:nvSpPr>
          <p:cNvPr id="3" name="文本框 2"/>
          <p:cNvSpPr txBox="1"/>
          <p:nvPr/>
        </p:nvSpPr>
        <p:spPr>
          <a:xfrm>
            <a:off x="1871663" y="6329363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arxiv.org</a:t>
            </a:r>
            <a:r>
              <a:rPr kumimoji="1" lang="en-US" altLang="zh-CN" dirty="0"/>
              <a:t>/pdf/1506.01497.pdf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205" y="514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RCNN</a:t>
            </a:r>
            <a:r>
              <a:rPr kumimoji="1" lang="zh-CN" altLang="en-US" dirty="0"/>
              <a:t>概览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00" y="1265806"/>
            <a:ext cx="9615610" cy="548098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性能曲线，</a:t>
            </a:r>
            <a:r>
              <a:rPr lang="en-US" altLang="zh-CN" dirty="0"/>
              <a:t>RCNN, fast RCNN, faster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RCNN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2452332"/>
            <a:ext cx="5556250" cy="3859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性能曲线，</a:t>
            </a:r>
            <a:r>
              <a:rPr lang="en-US" altLang="zh-CN" dirty="0"/>
              <a:t>RCNN, fast RCNN, faster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RCNN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RCNN</a:t>
            </a:r>
            <a:r>
              <a:rPr lang="zh-CN" altLang="en-US" dirty="0" smtClean="0"/>
              <a:t>训练速度比较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1520"/>
            <a:ext cx="10058400" cy="4486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性能曲线，</a:t>
            </a:r>
            <a:r>
              <a:rPr lang="en-US" altLang="zh-CN" dirty="0"/>
              <a:t>RCNN, fast RCNN, faster R-CNN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RCNN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RCNN</a:t>
            </a:r>
            <a:r>
              <a:rPr lang="zh-CN" altLang="en-US" dirty="0" smtClean="0"/>
              <a:t>测试速度比较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23" y="2371520"/>
            <a:ext cx="9529754" cy="4486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性能曲线，</a:t>
            </a:r>
            <a:r>
              <a:rPr lang="en-US" altLang="zh-CN" dirty="0"/>
              <a:t>RCNN, fast RCNN, faster R-CNN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2174"/>
            <a:ext cx="10515600" cy="3998239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</a:t>
            </a:r>
            <a:r>
              <a:rPr lang="zh-CN" altLang="en-US" dirty="0"/>
              <a:t>性能曲线，</a:t>
            </a:r>
            <a:r>
              <a:rPr lang="en-US" altLang="zh-CN" dirty="0"/>
              <a:t>RCNN, fast RCNN, faster R-CNN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33" y="1825625"/>
            <a:ext cx="6377533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7CB5-35E9-4673-BDE9-7E7588338BEE}" type="slidenum">
              <a:rPr lang="en-US" altLang="zh-CN"/>
            </a:fld>
            <a:endParaRPr lang="en-US" altLang="zh-CN"/>
          </a:p>
        </p:txBody>
      </p:sp>
      <p:sp>
        <p:nvSpPr>
          <p:cNvPr id="1277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多种肤色模型</a:t>
            </a:r>
            <a:endParaRPr lang="zh-CN" altLang="en-US"/>
          </a:p>
        </p:txBody>
      </p:sp>
      <p:sp>
        <p:nvSpPr>
          <p:cNvPr id="12779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/>
              <a:t>J.L.Crowley</a:t>
            </a:r>
            <a:r>
              <a:rPr lang="en-US" altLang="zh-CN" sz="2400" dirty="0"/>
              <a:t> and F. </a:t>
            </a:r>
            <a:r>
              <a:rPr lang="en-US" altLang="zh-CN" sz="2400" dirty="0" err="1"/>
              <a:t>Berard</a:t>
            </a:r>
            <a:r>
              <a:rPr lang="en-US" altLang="zh-CN" sz="2400" dirty="0"/>
              <a:t>, “Multi-modal tracking of faces for video communications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将肤色区域的</a:t>
            </a:r>
            <a:r>
              <a:rPr lang="en-US" altLang="zh-CN" sz="2000" dirty="0"/>
              <a:t>RGB</a:t>
            </a:r>
            <a:r>
              <a:rPr lang="zh-CN" altLang="en-US" sz="2000" dirty="0"/>
              <a:t>颜色归一化，用其中的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r,g</a:t>
            </a:r>
            <a:r>
              <a:rPr lang="en-US" altLang="zh-CN" sz="2000" dirty="0"/>
              <a:t>)</a:t>
            </a:r>
            <a:r>
              <a:rPr lang="zh-CN" altLang="en-US" sz="2000" dirty="0"/>
              <a:t>值的</a:t>
            </a:r>
            <a:r>
              <a:rPr lang="zh-CN" altLang="en-US" sz="2000" dirty="0">
                <a:solidFill>
                  <a:srgbClr val="C00000"/>
                </a:solidFill>
              </a:rPr>
              <a:t>颜色直方图</a:t>
            </a:r>
            <a:r>
              <a:rPr lang="en-US" altLang="zh-CN" sz="2000" dirty="0"/>
              <a:t>h(</a:t>
            </a:r>
            <a:r>
              <a:rPr lang="en-US" altLang="zh-CN" sz="2000" dirty="0" err="1"/>
              <a:t>r,g</a:t>
            </a:r>
            <a:r>
              <a:rPr lang="en-US" altLang="zh-CN" sz="2000" dirty="0"/>
              <a:t>) </a:t>
            </a:r>
            <a:r>
              <a:rPr lang="zh-CN" altLang="en-US" sz="2000" dirty="0"/>
              <a:t>获取肤色变量的阈值</a:t>
            </a:r>
            <a:endParaRPr lang="zh-CN" altLang="en-US" sz="2000" dirty="0"/>
          </a:p>
          <a:p>
            <a:pPr>
              <a:lnSpc>
                <a:spcPct val="90000"/>
              </a:lnSpc>
            </a:pPr>
            <a:r>
              <a:rPr lang="en-US" altLang="zh-CN" sz="2400" dirty="0"/>
              <a:t>M. H. Yang, N. Ahuja, “Detecting human faces in color images”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认为人脸肤色区域的颜色值呈</a:t>
            </a:r>
            <a:r>
              <a:rPr lang="zh-CN" altLang="en-US" sz="2000" dirty="0">
                <a:solidFill>
                  <a:srgbClr val="C00000"/>
                </a:solidFill>
              </a:rPr>
              <a:t>高斯分布</a:t>
            </a:r>
            <a:r>
              <a:rPr lang="zh-CN" altLang="en-US" sz="2000" dirty="0"/>
              <a:t>，用高斯分布的</a:t>
            </a:r>
            <a:r>
              <a:rPr lang="zh-CN" altLang="en-US" sz="2000" dirty="0">
                <a:solidFill>
                  <a:srgbClr val="C00000"/>
                </a:solidFill>
              </a:rPr>
              <a:t>均值和方差</a:t>
            </a:r>
            <a:r>
              <a:rPr lang="zh-CN" altLang="en-US" sz="2000" dirty="0"/>
              <a:t>确定肤色变量的阈值</a:t>
            </a:r>
            <a:endParaRPr lang="zh-CN" altLang="en-US" sz="2000" dirty="0"/>
          </a:p>
          <a:p>
            <a:pPr>
              <a:lnSpc>
                <a:spcPct val="90000"/>
              </a:lnSpc>
            </a:pPr>
            <a:r>
              <a:rPr lang="en-US" altLang="zh-CN" sz="2400" dirty="0"/>
              <a:t>T. S. </a:t>
            </a:r>
            <a:r>
              <a:rPr lang="en-US" altLang="zh-CN" sz="2400" dirty="0" err="1"/>
              <a:t>Jebara</a:t>
            </a:r>
            <a:r>
              <a:rPr lang="en-US" altLang="zh-CN" sz="2400" dirty="0"/>
              <a:t> and A. </a:t>
            </a:r>
            <a:r>
              <a:rPr lang="en-US" altLang="zh-CN" sz="2400" dirty="0" err="1"/>
              <a:t>Pentland</a:t>
            </a:r>
            <a:r>
              <a:rPr lang="en-US" altLang="zh-CN" sz="2400" dirty="0"/>
              <a:t>, “Parameterized structure from motion </a:t>
            </a:r>
            <a:r>
              <a:rPr lang="en-US" altLang="zh-CN" sz="2400" dirty="0" err="1"/>
              <a:t>fro</a:t>
            </a:r>
            <a:r>
              <a:rPr lang="en-US" altLang="zh-CN" sz="2400" dirty="0"/>
              <a:t> 3D adaptive feedback tracking of faces”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认为</a:t>
            </a:r>
            <a:r>
              <a:rPr lang="zh-CN" altLang="en-US" sz="2000" b="1" dirty="0"/>
              <a:t>不同的种族和国家的人</a:t>
            </a:r>
            <a:r>
              <a:rPr lang="zh-CN" altLang="en-US" sz="2000" dirty="0"/>
              <a:t>的肤色分布不同，在颜色直方图上形成多个聚类，可用</a:t>
            </a:r>
            <a:r>
              <a:rPr lang="zh-CN" altLang="en-US" sz="2000" dirty="0">
                <a:solidFill>
                  <a:srgbClr val="C00000"/>
                </a:solidFill>
              </a:rPr>
              <a:t>高斯混合模型</a:t>
            </a:r>
            <a:r>
              <a:rPr lang="zh-CN" altLang="en-US" sz="2000" dirty="0"/>
              <a:t>来表示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AdaBoost</a:t>
            </a:r>
            <a:r>
              <a:rPr lang="zh-CN" altLang="en-US" dirty="0"/>
              <a:t>的视频人脸检测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、建立人脸检测器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、读取视频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、用检测器检测视频每一帧上的人脸（并标出位置）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、视频播放完毕，退出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快速搭建简单的人脸检测系统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创建一个基于</a:t>
            </a:r>
            <a:r>
              <a:rPr lang="en-US" altLang="zh-CN" dirty="0" err="1"/>
              <a:t>AdaBoost</a:t>
            </a:r>
            <a:r>
              <a:rPr lang="zh-CN" altLang="en-US" dirty="0"/>
              <a:t>的人脸检测器</a:t>
            </a:r>
            <a:endParaRPr lang="zh-CN" altLang="en-US" dirty="0"/>
          </a:p>
          <a:p>
            <a:r>
              <a:rPr lang="en-US" altLang="zh-CN" dirty="0" err="1"/>
              <a:t>faceDetector</a:t>
            </a:r>
            <a:r>
              <a:rPr lang="en-US" altLang="zh-CN" dirty="0"/>
              <a:t> = </a:t>
            </a:r>
            <a:r>
              <a:rPr lang="en-US" altLang="zh-CN" dirty="0" err="1"/>
              <a:t>vision.CascadeObjectDetector</a:t>
            </a:r>
            <a:r>
              <a:rPr lang="en-US" altLang="zh-CN" dirty="0"/>
              <a:t>('</a:t>
            </a:r>
            <a:r>
              <a:rPr lang="en-US" altLang="zh-CN" dirty="0" err="1"/>
              <a:t>FrontalFaceCART</a:t>
            </a:r>
            <a:r>
              <a:rPr lang="en-US" altLang="zh-CN" dirty="0"/>
              <a:t>');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创建一个视频文件读取对象，接受</a:t>
            </a:r>
            <a:r>
              <a:rPr lang="en-US" altLang="zh-CN" dirty="0" err="1"/>
              <a:t>avi</a:t>
            </a:r>
            <a:r>
              <a:rPr lang="zh-CN" altLang="en-US" dirty="0"/>
              <a:t>、</a:t>
            </a:r>
            <a:r>
              <a:rPr lang="en-US" altLang="zh-CN" dirty="0"/>
              <a:t>mp4</a:t>
            </a:r>
            <a:r>
              <a:rPr lang="zh-CN" altLang="en-US" dirty="0"/>
              <a:t>文件和图片文件</a:t>
            </a:r>
            <a:endParaRPr lang="zh-CN" altLang="en-US" dirty="0"/>
          </a:p>
          <a:p>
            <a:r>
              <a:rPr lang="en-US" altLang="zh-CN" dirty="0" err="1"/>
              <a:t>videoFileReader</a:t>
            </a:r>
            <a:r>
              <a:rPr lang="en-US" altLang="zh-CN" dirty="0"/>
              <a:t> = </a:t>
            </a:r>
            <a:r>
              <a:rPr lang="en-US" altLang="zh-CN" dirty="0" err="1"/>
              <a:t>vision.VideoFileReader</a:t>
            </a:r>
            <a:r>
              <a:rPr lang="en-US" altLang="zh-CN" dirty="0"/>
              <a:t>('visionface.avi'</a:t>
            </a:r>
            <a:endParaRPr lang="en-US" altLang="zh-CN" dirty="0"/>
          </a:p>
          <a:p>
            <a:r>
              <a:rPr lang="en-US" altLang="zh-CN" dirty="0"/>
              <a:t>);</a:t>
            </a:r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快速搭建简单的人脸检测系统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创建视频播放器</a:t>
            </a:r>
            <a:endParaRPr lang="en-US" altLang="zh-CN" dirty="0"/>
          </a:p>
          <a:p>
            <a:r>
              <a:rPr lang="en-US" altLang="zh-CN" dirty="0" err="1"/>
              <a:t>videoInfo</a:t>
            </a:r>
            <a:r>
              <a:rPr lang="en-US" altLang="zh-CN" dirty="0"/>
              <a:t>    = info(</a:t>
            </a:r>
            <a:r>
              <a:rPr lang="en-US" altLang="zh-CN" dirty="0" err="1"/>
              <a:t>videoFileReader</a:t>
            </a:r>
            <a:r>
              <a:rPr lang="en-US" altLang="zh-CN" dirty="0"/>
              <a:t>);</a:t>
            </a:r>
            <a:endParaRPr lang="en-US" altLang="zh-CN" dirty="0"/>
          </a:p>
          <a:p>
            <a:r>
              <a:rPr lang="en-US" altLang="zh-CN" dirty="0" err="1"/>
              <a:t>videoPlayer</a:t>
            </a:r>
            <a:r>
              <a:rPr lang="en-US" altLang="zh-CN" dirty="0"/>
              <a:t>  = </a:t>
            </a:r>
            <a:r>
              <a:rPr lang="en-US" altLang="zh-CN" dirty="0" err="1"/>
              <a:t>vision.VideoPlayer</a:t>
            </a:r>
            <a:r>
              <a:rPr lang="en-US" altLang="zh-CN" dirty="0"/>
              <a:t>('Position',[300 100 videoInfo.VideoSize+30]);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快速搭建简单的人脸检测系统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播放视频并检测</a:t>
            </a:r>
            <a:endParaRPr lang="en-US" altLang="zh-CN" dirty="0"/>
          </a:p>
          <a:p>
            <a:r>
              <a:rPr lang="en-US" altLang="zh-CN" sz="2400" dirty="0"/>
              <a:t>while ~</a:t>
            </a:r>
            <a:r>
              <a:rPr lang="en-US" altLang="zh-CN" sz="2400" dirty="0" err="1"/>
              <a:t>isDone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videoFileReader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videoFrame</a:t>
            </a:r>
            <a:r>
              <a:rPr lang="en-US" altLang="zh-CN" sz="2400" dirty="0"/>
              <a:t> = step(</a:t>
            </a:r>
            <a:r>
              <a:rPr lang="en-US" altLang="zh-CN" sz="2400" dirty="0" err="1"/>
              <a:t>videoFileReader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r>
              <a:rPr lang="en-US" altLang="zh-CN" sz="2400" dirty="0"/>
              <a:t>    %</a:t>
            </a:r>
            <a:r>
              <a:rPr lang="zh-CN" altLang="en-US" sz="2400" dirty="0"/>
              <a:t>在每一帧上检测人脸，并且标记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bbox</a:t>
            </a:r>
            <a:r>
              <a:rPr lang="en-US" altLang="zh-CN" sz="2400" dirty="0"/>
              <a:t> = step(</a:t>
            </a:r>
            <a:r>
              <a:rPr lang="en-US" altLang="zh-CN" sz="2400" dirty="0" err="1"/>
              <a:t>faceDetector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videoFrame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videoOut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insertObjectAnnotation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videoFrame</a:t>
            </a:r>
            <a:r>
              <a:rPr lang="en-US" altLang="zh-CN" sz="2400" dirty="0"/>
              <a:t>,'rectangle',</a:t>
            </a:r>
            <a:r>
              <a:rPr lang="en-US" altLang="zh-CN" sz="2400" dirty="0" err="1"/>
              <a:t>bbox</a:t>
            </a:r>
            <a:r>
              <a:rPr lang="en-US" altLang="zh-CN" sz="2400" dirty="0"/>
              <a:t>,'Face');    </a:t>
            </a:r>
            <a:endParaRPr lang="zh-CN" altLang="en-US" sz="2400" dirty="0"/>
          </a:p>
          <a:p>
            <a:r>
              <a:rPr lang="en-US" altLang="zh-CN" sz="2400" dirty="0"/>
              <a:t>    step(</a:t>
            </a:r>
            <a:r>
              <a:rPr lang="en-US" altLang="zh-CN" sz="2400" dirty="0" err="1"/>
              <a:t>videoPlayer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videoOut</a:t>
            </a:r>
            <a:r>
              <a:rPr lang="en-US" altLang="zh-CN" sz="2400" dirty="0"/>
              <a:t>); %</a:t>
            </a:r>
            <a:r>
              <a:rPr lang="en-US" altLang="zh-CN" sz="2400" dirty="0" err="1"/>
              <a:t>imshow</a:t>
            </a:r>
            <a:r>
              <a:rPr lang="en-US" altLang="zh-CN" sz="2400" dirty="0"/>
              <a:t>(</a:t>
            </a:r>
            <a:r>
              <a:rPr lang="en-US" altLang="zh-CN" sz="2400" dirty="0" err="1"/>
              <a:t>videoOut</a:t>
            </a:r>
            <a:r>
              <a:rPr lang="en-US" altLang="zh-CN" sz="2400"/>
              <a:t>)</a:t>
            </a:r>
            <a:endParaRPr lang="zh-CN" altLang="en-US" sz="2400" dirty="0"/>
          </a:p>
          <a:p>
            <a:r>
              <a:rPr lang="en-US" altLang="zh-CN" sz="2400" dirty="0"/>
              <a:t>end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快速搭建简单的人脸检测系统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完成后释放资源</a:t>
            </a:r>
            <a:endParaRPr lang="en-US" altLang="zh-CN" dirty="0"/>
          </a:p>
          <a:p>
            <a:r>
              <a:rPr lang="en-US" altLang="zh-CN" dirty="0"/>
              <a:t>release(</a:t>
            </a:r>
            <a:r>
              <a:rPr lang="en-US" altLang="zh-CN" dirty="0" err="1"/>
              <a:t>videoFileReader</a:t>
            </a:r>
            <a:r>
              <a:rPr lang="en-US" altLang="zh-CN" dirty="0"/>
              <a:t>);</a:t>
            </a:r>
            <a:endParaRPr lang="en-US" altLang="zh-CN" dirty="0"/>
          </a:p>
          <a:p>
            <a:r>
              <a:rPr lang="en-US" altLang="zh-CN" dirty="0"/>
              <a:t>release(</a:t>
            </a:r>
            <a:r>
              <a:rPr lang="en-US" altLang="zh-CN" dirty="0" err="1"/>
              <a:t>videoPlayer</a:t>
            </a:r>
            <a:r>
              <a:rPr lang="en-US" altLang="zh-CN" dirty="0"/>
              <a:t>);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测试一下这个系统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课外扩展：人脸检测</a:t>
            </a:r>
            <a:r>
              <a:rPr lang="en-US" altLang="zh-CN" dirty="0"/>
              <a:t>+</a:t>
            </a:r>
            <a:r>
              <a:rPr lang="zh-CN" altLang="en-US" dirty="0"/>
              <a:t>人脸跟踪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每一帧都进行人脸检测，速度很慢，更快的版本？</a:t>
            </a:r>
            <a:endParaRPr lang="en-US" altLang="zh-CN" dirty="0"/>
          </a:p>
          <a:p>
            <a:r>
              <a:rPr lang="zh-CN" altLang="en-US" dirty="0"/>
              <a:t>解决方案：人脸检测后，检测人脸关键点，然后跟踪关键点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、读取视频</a:t>
            </a:r>
            <a:r>
              <a:rPr lang="en-US" altLang="zh-CN" dirty="0"/>
              <a:t>+</a:t>
            </a:r>
            <a:r>
              <a:rPr lang="zh-CN" altLang="en-US" dirty="0"/>
              <a:t>人脸检测（同上）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、检测人脸关键点（</a:t>
            </a:r>
            <a:r>
              <a:rPr lang="en-US" altLang="zh-CN" dirty="0" err="1"/>
              <a:t>detectMinEigenFeatures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、跟踪关键点（</a:t>
            </a:r>
            <a:r>
              <a:rPr lang="en-US" altLang="zh-CN" dirty="0" err="1"/>
              <a:t>matlab</a:t>
            </a:r>
            <a:r>
              <a:rPr lang="zh-CN" altLang="en-US" dirty="0"/>
              <a:t>函数：</a:t>
            </a:r>
            <a:r>
              <a:rPr lang="en-US" altLang="zh-CN" dirty="0" err="1"/>
              <a:t>vision.PointTracker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、视频播放完毕，退出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——</a:t>
            </a:r>
            <a:r>
              <a:rPr lang="en-US" altLang="zh-CN" dirty="0" err="1"/>
              <a:t>orl_face</a:t>
            </a:r>
            <a:r>
              <a:rPr lang="zh-CN" altLang="en-US" dirty="0"/>
              <a:t>数据批量读取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401" y="1778923"/>
            <a:ext cx="7193184" cy="45183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97643" y="3214255"/>
            <a:ext cx="264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如果是彩色图，可以：</a:t>
            </a:r>
            <a:endParaRPr lang="en-US" altLang="zh-CN" dirty="0"/>
          </a:p>
          <a:p>
            <a:r>
              <a:rPr lang="en-US" altLang="zh-CN" dirty="0" err="1"/>
              <a:t>img</a:t>
            </a:r>
            <a:r>
              <a:rPr lang="en-US" altLang="zh-CN" dirty="0"/>
              <a:t> = rgb2gray(</a:t>
            </a:r>
            <a:r>
              <a:rPr lang="en-US" altLang="zh-CN" dirty="0" err="1"/>
              <a:t>img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变成灰度图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r>
              <a:rPr lang="en-US" altLang="zh-CN"/>
              <a:t>-</a:t>
            </a:r>
            <a:r>
              <a:rPr lang="zh-CN" altLang="en-US"/>
              <a:t>思考题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945"/>
            <a:ext cx="10389235" cy="4023360"/>
          </a:xfrm>
        </p:spPr>
        <p:txBody>
          <a:bodyPr/>
          <a:p>
            <a:r>
              <a:rPr lang="en-US" altLang="zh-CN"/>
              <a:t>1. Haar</a:t>
            </a:r>
            <a:r>
              <a:rPr lang="zh-CN" altLang="en-US"/>
              <a:t>特征属于哪种视觉特征（颜色、纹理、形状）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Adaboost</a:t>
            </a:r>
            <a:r>
              <a:rPr lang="zh-CN" altLang="en-US"/>
              <a:t>对训练样本做加权的目的是什么？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在不考虑效率的前提下，如何提高</a:t>
            </a:r>
            <a:r>
              <a:rPr lang="en-US" altLang="zh-CN"/>
              <a:t>Adaboost</a:t>
            </a:r>
            <a:r>
              <a:rPr lang="zh-CN" altLang="en-US"/>
              <a:t>强分类器的效果？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CB7D-FB66-403E-A9A5-5486B9A3AB61}" type="slidenum">
              <a:rPr lang="en-US" altLang="zh-CN"/>
            </a:fld>
            <a:endParaRPr lang="en-US" altLang="zh-CN"/>
          </a:p>
        </p:txBody>
      </p:sp>
      <p:sp>
        <p:nvSpPr>
          <p:cNvPr id="128103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颜色空间</a:t>
            </a:r>
            <a:endParaRPr lang="zh-CN" altLang="en-US"/>
          </a:p>
        </p:txBody>
      </p:sp>
      <p:sp>
        <p:nvSpPr>
          <p:cNvPr id="1281035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RGB</a:t>
            </a:r>
            <a:r>
              <a:rPr lang="zh-CN" altLang="en-US"/>
              <a:t>到“</a:t>
            </a:r>
            <a:r>
              <a:rPr lang="en-US" altLang="zh-CN"/>
              <a:t>rg”</a:t>
            </a:r>
            <a:r>
              <a:rPr lang="zh-CN" altLang="en-US"/>
              <a:t>空间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RGB</a:t>
            </a:r>
            <a:r>
              <a:rPr lang="zh-CN" altLang="en-US"/>
              <a:t>到</a:t>
            </a:r>
            <a:r>
              <a:rPr lang="en-US" altLang="zh-CN"/>
              <a:t>YUV(YCrCb)</a:t>
            </a:r>
            <a:r>
              <a:rPr lang="zh-CN" altLang="en-US"/>
              <a:t>空间，再转化到“</a:t>
            </a:r>
            <a:r>
              <a:rPr lang="en-US" altLang="zh-CN"/>
              <a:t>FI”</a:t>
            </a:r>
            <a:r>
              <a:rPr lang="zh-CN" altLang="en-US"/>
              <a:t>空间</a:t>
            </a:r>
            <a:endParaRPr lang="zh-CN" altLang="en-US"/>
          </a:p>
        </p:txBody>
      </p:sp>
      <p:pic>
        <p:nvPicPr>
          <p:cNvPr id="1281036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9" y="2316163"/>
            <a:ext cx="3019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103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9" y="4318001"/>
            <a:ext cx="3414713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9" y="4094163"/>
            <a:ext cx="2081213" cy="34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4" y="4562476"/>
            <a:ext cx="2671763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985B-6172-4C9B-8A35-46B495654416}" type="slidenum">
              <a:rPr lang="en-US" altLang="zh-CN"/>
            </a:fld>
            <a:endParaRPr lang="en-US" altLang="zh-CN"/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高斯肤色模型</a:t>
            </a:r>
            <a:endParaRPr lang="zh-CN" altLang="en-US"/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一元正态分布肤色模型（以</a:t>
            </a:r>
            <a:r>
              <a:rPr lang="en-US" altLang="zh-CN"/>
              <a:t>F</a:t>
            </a:r>
            <a:r>
              <a:rPr lang="zh-CN" altLang="en-US"/>
              <a:t>颜色特征为例）</a:t>
            </a:r>
            <a:endParaRPr lang="zh-CN" altLang="en-US"/>
          </a:p>
        </p:txBody>
      </p:sp>
      <p:graphicFrame>
        <p:nvGraphicFramePr>
          <p:cNvPr id="1294340" name="Object 4"/>
          <p:cNvGraphicFramePr>
            <a:graphicFrameLocks noChangeAspect="1"/>
          </p:cNvGraphicFramePr>
          <p:nvPr/>
        </p:nvGraphicFramePr>
        <p:xfrm>
          <a:off x="1116511" y="2284518"/>
          <a:ext cx="2043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" name="公式" r:id="rId1" imgW="21031200" imgH="5486400" progId="Equation.3">
                  <p:embed/>
                </p:oleObj>
              </mc:Choice>
              <mc:Fallback>
                <p:oleObj name="公式" r:id="rId1" imgW="21031200" imgH="548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511" y="2284518"/>
                        <a:ext cx="2043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4341" name="Object 5"/>
          <p:cNvGraphicFramePr>
            <a:graphicFrameLocks noChangeAspect="1"/>
          </p:cNvGraphicFramePr>
          <p:nvPr/>
        </p:nvGraphicFramePr>
        <p:xfrm>
          <a:off x="1097280" y="3062289"/>
          <a:ext cx="571341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name="公式" r:id="rId3" imgW="58826400" imgH="10668000" progId="Equation.3">
                  <p:embed/>
                </p:oleObj>
              </mc:Choice>
              <mc:Fallback>
                <p:oleObj name="公式" r:id="rId3" imgW="58826400" imgH="1066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280" y="3062289"/>
                        <a:ext cx="5713413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94342" name="Picture 6" descr="gaussi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55" y="3852864"/>
            <a:ext cx="49053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4344" name="Line 8"/>
          <p:cNvSpPr>
            <a:spLocks noChangeShapeType="1"/>
          </p:cNvSpPr>
          <p:nvPr/>
        </p:nvSpPr>
        <p:spPr bwMode="auto">
          <a:xfrm>
            <a:off x="8972031" y="4833218"/>
            <a:ext cx="0" cy="1150937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45" name="Line 9"/>
          <p:cNvSpPr>
            <a:spLocks noChangeShapeType="1"/>
          </p:cNvSpPr>
          <p:nvPr/>
        </p:nvSpPr>
        <p:spPr bwMode="auto">
          <a:xfrm>
            <a:off x="9714982" y="4855442"/>
            <a:ext cx="9525" cy="1128712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46" name="Line 10"/>
          <p:cNvSpPr>
            <a:spLocks noChangeShapeType="1"/>
          </p:cNvSpPr>
          <p:nvPr/>
        </p:nvSpPr>
        <p:spPr bwMode="auto">
          <a:xfrm>
            <a:off x="10080106" y="4477618"/>
            <a:ext cx="0" cy="152717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47" name="Line 11"/>
          <p:cNvSpPr>
            <a:spLocks noChangeShapeType="1"/>
          </p:cNvSpPr>
          <p:nvPr/>
        </p:nvSpPr>
        <p:spPr bwMode="auto">
          <a:xfrm>
            <a:off x="8606906" y="4509367"/>
            <a:ext cx="0" cy="14843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48" name="Line 12"/>
          <p:cNvSpPr>
            <a:spLocks noChangeShapeType="1"/>
          </p:cNvSpPr>
          <p:nvPr/>
        </p:nvSpPr>
        <p:spPr bwMode="auto">
          <a:xfrm>
            <a:off x="8240194" y="4250605"/>
            <a:ext cx="0" cy="1743075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49" name="Line 13"/>
          <p:cNvSpPr>
            <a:spLocks noChangeShapeType="1"/>
          </p:cNvSpPr>
          <p:nvPr/>
        </p:nvSpPr>
        <p:spPr bwMode="auto">
          <a:xfrm>
            <a:off x="10456344" y="4271243"/>
            <a:ext cx="0" cy="1743075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50" name="Line 14"/>
          <p:cNvSpPr>
            <a:spLocks noChangeShapeType="1"/>
          </p:cNvSpPr>
          <p:nvPr/>
        </p:nvSpPr>
        <p:spPr bwMode="auto">
          <a:xfrm>
            <a:off x="8999019" y="5122142"/>
            <a:ext cx="6985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51" name="Line 15"/>
          <p:cNvSpPr>
            <a:spLocks noChangeShapeType="1"/>
          </p:cNvSpPr>
          <p:nvPr/>
        </p:nvSpPr>
        <p:spPr bwMode="auto">
          <a:xfrm>
            <a:off x="8643419" y="4695104"/>
            <a:ext cx="14287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4352" name="Line 16"/>
          <p:cNvSpPr>
            <a:spLocks noChangeShapeType="1"/>
          </p:cNvSpPr>
          <p:nvPr/>
        </p:nvSpPr>
        <p:spPr bwMode="auto">
          <a:xfrm flipV="1">
            <a:off x="8265594" y="4336330"/>
            <a:ext cx="2171700" cy="11113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FAED-4C5C-4C2F-B064-6EF33CCAE94A}" type="slidenum">
              <a:rPr lang="en-US" altLang="zh-CN"/>
            </a:fld>
            <a:endParaRPr lang="en-US" altLang="zh-CN"/>
          </a:p>
        </p:txBody>
      </p:sp>
      <p:sp>
        <p:nvSpPr>
          <p:cNvPr id="128001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高斯肤色模型</a:t>
            </a:r>
            <a:endParaRPr lang="zh-CN" altLang="en-US"/>
          </a:p>
        </p:txBody>
      </p:sp>
      <p:sp>
        <p:nvSpPr>
          <p:cNvPr id="1280012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二元正态分布肤色模型（以</a:t>
            </a:r>
            <a:r>
              <a:rPr lang="en-US" altLang="zh-CN"/>
              <a:t>rg</a:t>
            </a:r>
            <a:r>
              <a:rPr lang="zh-CN" altLang="en-US"/>
              <a:t>颜色特征为例）</a:t>
            </a:r>
            <a:endParaRPr lang="zh-CN" altLang="en-US"/>
          </a:p>
        </p:txBody>
      </p:sp>
      <p:graphicFrame>
        <p:nvGraphicFramePr>
          <p:cNvPr id="1280013" name="Object 13"/>
          <p:cNvGraphicFramePr>
            <a:graphicFrameLocks noChangeAspect="1"/>
          </p:cNvGraphicFramePr>
          <p:nvPr/>
        </p:nvGraphicFramePr>
        <p:xfrm>
          <a:off x="3838575" y="2381250"/>
          <a:ext cx="4356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" name="公式" r:id="rId1" imgW="44805600" imgH="5181600" progId="Equation.3">
                  <p:embed/>
                </p:oleObj>
              </mc:Choice>
              <mc:Fallback>
                <p:oleObj name="公式" r:id="rId1" imgW="44805600" imgH="5181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2381250"/>
                        <a:ext cx="4356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001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3351213"/>
            <a:ext cx="3352800" cy="21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1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3325813"/>
            <a:ext cx="3352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B489-5B11-4DFA-817A-8D611CBE4BC0}" type="slidenum">
              <a:rPr lang="en-US" altLang="zh-CN"/>
            </a:fld>
            <a:endParaRPr lang="en-US" altLang="zh-CN"/>
          </a:p>
        </p:txBody>
      </p:sp>
      <p:sp>
        <p:nvSpPr>
          <p:cNvPr id="1282050" name="Rectangle 2"/>
          <p:cNvSpPr>
            <a:spLocks noChangeArrowheads="1"/>
          </p:cNvSpPr>
          <p:nvPr/>
        </p:nvSpPr>
        <p:spPr bwMode="auto">
          <a:xfrm>
            <a:off x="2414588" y="4143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endParaRPr lang="zh-CN" altLang="zh-CN" sz="4400" b="1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1282051" name="Rectangle 3"/>
          <p:cNvSpPr>
            <a:spLocks noChangeArrowheads="1"/>
          </p:cNvSpPr>
          <p:nvPr/>
        </p:nvSpPr>
        <p:spPr bwMode="auto">
          <a:xfrm>
            <a:off x="1728788" y="2574925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100"/>
              <a:t> </a:t>
            </a:r>
            <a:endParaRPr lang="en-US" altLang="zh-CN"/>
          </a:p>
        </p:txBody>
      </p:sp>
      <p:sp>
        <p:nvSpPr>
          <p:cNvPr id="1282052" name="Rectangle 4"/>
          <p:cNvSpPr>
            <a:spLocks noChangeArrowheads="1"/>
          </p:cNvSpPr>
          <p:nvPr/>
        </p:nvSpPr>
        <p:spPr bwMode="auto">
          <a:xfrm>
            <a:off x="1728788" y="2574926"/>
            <a:ext cx="914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1000"/>
              <a:t>  </a:t>
            </a:r>
            <a:endParaRPr lang="en-US" altLang="zh-CN"/>
          </a:p>
        </p:txBody>
      </p:sp>
      <p:sp>
        <p:nvSpPr>
          <p:cNvPr id="1282053" name="Rectangle 5"/>
          <p:cNvSpPr>
            <a:spLocks noChangeArrowheads="1"/>
          </p:cNvSpPr>
          <p:nvPr/>
        </p:nvSpPr>
        <p:spPr bwMode="auto">
          <a:xfrm>
            <a:off x="1728788" y="2425701"/>
            <a:ext cx="914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1000"/>
              <a:t> </a:t>
            </a:r>
            <a:endParaRPr lang="en-US" altLang="zh-CN"/>
          </a:p>
        </p:txBody>
      </p:sp>
      <p:sp>
        <p:nvSpPr>
          <p:cNvPr id="1282054" name="Rectangle 6"/>
          <p:cNvSpPr>
            <a:spLocks noChangeArrowheads="1"/>
          </p:cNvSpPr>
          <p:nvPr/>
        </p:nvSpPr>
        <p:spPr bwMode="auto">
          <a:xfrm>
            <a:off x="1957388" y="3063876"/>
            <a:ext cx="914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000"/>
              <a:t> </a:t>
            </a:r>
            <a:endParaRPr lang="en-US" altLang="zh-CN"/>
          </a:p>
        </p:txBody>
      </p:sp>
      <p:sp>
        <p:nvSpPr>
          <p:cNvPr id="128206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多人脸训练肤色模型</a:t>
            </a:r>
            <a:endParaRPr lang="zh-CN" altLang="en-US"/>
          </a:p>
        </p:txBody>
      </p:sp>
      <p:sp>
        <p:nvSpPr>
          <p:cNvPr id="1282064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/>
              <a:t>训练肤色模型</a:t>
            </a:r>
            <a:endParaRPr lang="zh-CN" altLang="en-US" sz="2800" dirty="0"/>
          </a:p>
          <a:p>
            <a:pPr lvl="1"/>
            <a:r>
              <a:rPr lang="zh-CN" altLang="en-US" sz="2400" dirty="0"/>
              <a:t>手工标注部分人脸</a:t>
            </a:r>
            <a:r>
              <a:rPr lang="en-US" altLang="zh-CN" sz="2400" dirty="0"/>
              <a:t>(</a:t>
            </a:r>
            <a:r>
              <a:rPr lang="zh-CN" altLang="en-US" sz="2400" dirty="0"/>
              <a:t>肤色区域</a:t>
            </a:r>
            <a:r>
              <a:rPr lang="en-US" altLang="zh-CN" sz="2400" dirty="0"/>
              <a:t>)</a:t>
            </a:r>
            <a:r>
              <a:rPr lang="zh-CN" altLang="en-US" sz="2400" dirty="0"/>
              <a:t>人脸图像</a:t>
            </a:r>
            <a:endParaRPr lang="zh-CN" altLang="en-US" sz="2400" dirty="0"/>
          </a:p>
          <a:p>
            <a:pPr lvl="1"/>
            <a:r>
              <a:rPr lang="zh-CN" altLang="en-US" sz="2400" dirty="0"/>
              <a:t>统计方法得到</a:t>
            </a:r>
            <a:endParaRPr lang="zh-CN" altLang="en-US" sz="2400" dirty="0"/>
          </a:p>
          <a:p>
            <a:pPr lvl="1"/>
            <a:r>
              <a:rPr lang="zh-CN" altLang="en-US" sz="2400" dirty="0"/>
              <a:t>设置合适的阈值截断</a:t>
            </a:r>
            <a:endParaRPr lang="zh-CN" altLang="en-US" sz="2400" dirty="0"/>
          </a:p>
          <a:p>
            <a:r>
              <a:rPr lang="zh-CN" altLang="en-US" sz="2800" dirty="0"/>
              <a:t>测试阶段</a:t>
            </a:r>
            <a:endParaRPr lang="zh-CN" altLang="en-US" sz="28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逐像素</a:t>
            </a:r>
            <a:r>
              <a:rPr lang="zh-CN" altLang="en-US" sz="2400" dirty="0"/>
              <a:t>判断其是否在设定的肤色</a:t>
            </a:r>
            <a:br>
              <a:rPr lang="zh-CN" altLang="en-US" sz="2400" dirty="0"/>
            </a:br>
            <a:r>
              <a:rPr lang="zh-CN" altLang="en-US" sz="2400" dirty="0"/>
              <a:t>特征范围内</a:t>
            </a:r>
            <a:endParaRPr lang="zh-CN" altLang="en-US" sz="2400" dirty="0"/>
          </a:p>
        </p:txBody>
      </p:sp>
      <p:graphicFrame>
        <p:nvGraphicFramePr>
          <p:cNvPr id="1282065" name="Object 17"/>
          <p:cNvGraphicFramePr>
            <a:graphicFrameLocks noChangeAspect="1"/>
          </p:cNvGraphicFramePr>
          <p:nvPr/>
        </p:nvGraphicFramePr>
        <p:xfrm>
          <a:off x="3361533" y="2646363"/>
          <a:ext cx="8016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" name="公式" r:id="rId1" imgW="8229600" imgH="4876800" progId="Equation.3">
                  <p:embed/>
                </p:oleObj>
              </mc:Choice>
              <mc:Fallback>
                <p:oleObj name="公式" r:id="rId1" imgW="8229600" imgH="4876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533" y="2646363"/>
                        <a:ext cx="8016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206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2597150"/>
            <a:ext cx="3352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206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9" t="1042" r="33759" b="33630"/>
          <a:stretch>
            <a:fillRect/>
          </a:stretch>
        </p:blipFill>
        <p:spPr bwMode="auto">
          <a:xfrm>
            <a:off x="8345489" y="2620964"/>
            <a:ext cx="1046163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2073" name="Oval 25"/>
          <p:cNvSpPr>
            <a:spLocks noChangeArrowheads="1"/>
          </p:cNvSpPr>
          <p:nvPr/>
        </p:nvSpPr>
        <p:spPr bwMode="auto">
          <a:xfrm>
            <a:off x="4042737" y="4741207"/>
            <a:ext cx="2679700" cy="1258887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2074" name="Text Box 26"/>
          <p:cNvSpPr txBox="1">
            <a:spLocks noChangeArrowheads="1"/>
          </p:cNvSpPr>
          <p:nvPr/>
        </p:nvSpPr>
        <p:spPr bwMode="auto">
          <a:xfrm>
            <a:off x="6709737" y="5322231"/>
            <a:ext cx="64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r</a:t>
            </a:r>
            <a:endParaRPr lang="en-US" altLang="zh-CN" i="1"/>
          </a:p>
        </p:txBody>
      </p:sp>
      <p:sp>
        <p:nvSpPr>
          <p:cNvPr id="1282075" name="Text Box 27"/>
          <p:cNvSpPr txBox="1">
            <a:spLocks noChangeArrowheads="1"/>
          </p:cNvSpPr>
          <p:nvPr/>
        </p:nvSpPr>
        <p:spPr bwMode="auto">
          <a:xfrm>
            <a:off x="4052262" y="4396718"/>
            <a:ext cx="64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g</a:t>
            </a:r>
            <a:endParaRPr lang="en-US" altLang="zh-CN" i="1"/>
          </a:p>
        </p:txBody>
      </p:sp>
      <p:sp>
        <p:nvSpPr>
          <p:cNvPr id="1282076" name="Oval 28"/>
          <p:cNvSpPr>
            <a:spLocks noChangeArrowheads="1"/>
          </p:cNvSpPr>
          <p:nvPr/>
        </p:nvSpPr>
        <p:spPr bwMode="auto">
          <a:xfrm>
            <a:off x="4357063" y="4988857"/>
            <a:ext cx="2066925" cy="72072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2077" name="Oval 29"/>
          <p:cNvSpPr>
            <a:spLocks noChangeArrowheads="1"/>
          </p:cNvSpPr>
          <p:nvPr/>
        </p:nvSpPr>
        <p:spPr bwMode="auto">
          <a:xfrm>
            <a:off x="4711075" y="5161893"/>
            <a:ext cx="1389063" cy="355600"/>
          </a:xfrm>
          <a:prstGeom prst="ellipse">
            <a:avLst/>
          </a:prstGeom>
          <a:solidFill>
            <a:srgbClr val="009900">
              <a:alpha val="60001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82080" name="Group 32"/>
          <p:cNvGrpSpPr/>
          <p:nvPr/>
        </p:nvGrpSpPr>
        <p:grpSpPr bwMode="auto">
          <a:xfrm>
            <a:off x="3310900" y="4568169"/>
            <a:ext cx="3560763" cy="1698625"/>
            <a:chOff x="1620" y="3008"/>
            <a:chExt cx="2243" cy="1070"/>
          </a:xfrm>
        </p:grpSpPr>
        <p:sp>
          <p:nvSpPr>
            <p:cNvPr id="1282071" name="Line 23"/>
            <p:cNvSpPr>
              <a:spLocks noChangeShapeType="1"/>
            </p:cNvSpPr>
            <p:nvPr/>
          </p:nvSpPr>
          <p:spPr bwMode="auto">
            <a:xfrm flipV="1">
              <a:off x="1999" y="3008"/>
              <a:ext cx="0" cy="107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2072" name="Line 24"/>
            <p:cNvSpPr>
              <a:spLocks noChangeShapeType="1"/>
            </p:cNvSpPr>
            <p:nvPr/>
          </p:nvSpPr>
          <p:spPr bwMode="auto">
            <a:xfrm flipV="1">
              <a:off x="1620" y="4011"/>
              <a:ext cx="2243" cy="7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2078" name="Oval 30"/>
            <p:cNvSpPr>
              <a:spLocks noChangeArrowheads="1"/>
            </p:cNvSpPr>
            <p:nvPr/>
          </p:nvSpPr>
          <p:spPr bwMode="auto">
            <a:xfrm>
              <a:off x="2901" y="3461"/>
              <a:ext cx="56" cy="5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CC00CC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2079" name="Object 31"/>
            <p:cNvGraphicFramePr>
              <a:graphicFrameLocks noChangeAspect="1"/>
            </p:cNvGraphicFramePr>
            <p:nvPr/>
          </p:nvGraphicFramePr>
          <p:xfrm>
            <a:off x="2929" y="3402"/>
            <a:ext cx="224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3" name="公式" r:id="rId4" imgW="203200" imgH="215900" progId="Equation.3">
                    <p:embed/>
                  </p:oleObj>
                </mc:Choice>
                <mc:Fallback>
                  <p:oleObj name="公式" r:id="rId4" imgW="203200" imgH="2159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9" y="3402"/>
                          <a:ext cx="224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2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2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73" grpId="0" animBg="1"/>
      <p:bldP spid="1282076" grpId="0" animBg="1"/>
      <p:bldP spid="1282077" grpId="0" animBg="1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6129</Words>
  <Application>WPS 演示</Application>
  <PresentationFormat>宽屏</PresentationFormat>
  <Paragraphs>423</Paragraphs>
  <Slides>58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58</vt:i4>
      </vt:variant>
    </vt:vector>
  </HeadingPairs>
  <TitlesOfParts>
    <vt:vector size="77" baseType="lpstr">
      <vt:lpstr>Arial</vt:lpstr>
      <vt:lpstr>宋体</vt:lpstr>
      <vt:lpstr>Wingdings</vt:lpstr>
      <vt:lpstr>Calibri</vt:lpstr>
      <vt:lpstr>Times New Roman</vt:lpstr>
      <vt:lpstr>Book Antiqua</vt:lpstr>
      <vt:lpstr>微软雅黑</vt:lpstr>
      <vt:lpstr>Arial Unicode MS</vt:lpstr>
      <vt:lpstr>等线</vt:lpstr>
      <vt:lpstr>Monotype Sorts</vt:lpstr>
      <vt:lpstr>黑体</vt:lpstr>
      <vt:lpstr>Wingdings</vt:lpstr>
      <vt:lpstr>回顾</vt:lpstr>
      <vt:lpstr>Equation.3</vt:lpstr>
      <vt:lpstr>Equation.3</vt:lpstr>
      <vt:lpstr>Equation.3</vt:lpstr>
      <vt:lpstr>Equation.3</vt:lpstr>
      <vt:lpstr>Equation.3</vt:lpstr>
      <vt:lpstr>Equation.3</vt:lpstr>
      <vt:lpstr>人脸检测算法</vt:lpstr>
      <vt:lpstr>人脸（物体）检测</vt:lpstr>
      <vt:lpstr>人脸检测方法</vt:lpstr>
      <vt:lpstr>基于肤色特征的检测</vt:lpstr>
      <vt:lpstr>多种肤色模型</vt:lpstr>
      <vt:lpstr>颜色空间</vt:lpstr>
      <vt:lpstr>高斯肤色模型</vt:lpstr>
      <vt:lpstr>高斯肤色模型</vt:lpstr>
      <vt:lpstr>多人脸训练肤色模型</vt:lpstr>
      <vt:lpstr>提取肤色区域 </vt:lpstr>
      <vt:lpstr>肤色模型的缺点</vt:lpstr>
      <vt:lpstr>其他特征检测算法——关键点检测</vt:lpstr>
      <vt:lpstr>关键特征点检测：“一点”数学</vt:lpstr>
      <vt:lpstr>关键特征点检测：“一点”数学</vt:lpstr>
      <vt:lpstr>关键点检测算法及其matlab实现</vt:lpstr>
      <vt:lpstr>其他特征检测——边缘检测</vt:lpstr>
      <vt:lpstr>基于机器学习的方法</vt:lpstr>
      <vt:lpstr>PowerPoint 演示文稿</vt:lpstr>
      <vt:lpstr>AdaBoost算法简介</vt:lpstr>
      <vt:lpstr>人脸的特征表示方法</vt:lpstr>
      <vt:lpstr>积分图像</vt:lpstr>
      <vt:lpstr>积分图像与Haar特征</vt:lpstr>
      <vt:lpstr>如何应对极多特征</vt:lpstr>
      <vt:lpstr>AdaBoost分类器</vt:lpstr>
      <vt:lpstr>AdaBoost用于人脸检测</vt:lpstr>
      <vt:lpstr>AdaBoost：三个臭皮匠&gt;诸葛亮</vt:lpstr>
      <vt:lpstr>Adaboost训练过程</vt:lpstr>
      <vt:lpstr>Cascade-一种经典的物体检测架构</vt:lpstr>
      <vt:lpstr>第一个强分类器选取的特征</vt:lpstr>
      <vt:lpstr>基于深度学习的目标（人脸）检测算法</vt:lpstr>
      <vt:lpstr>目标检测流程和技术总览</vt:lpstr>
      <vt:lpstr>区域选择</vt:lpstr>
      <vt:lpstr>区域选择</vt:lpstr>
      <vt:lpstr>特征提取</vt:lpstr>
      <vt:lpstr>CNN提取特征</vt:lpstr>
      <vt:lpstr>RCNN</vt:lpstr>
      <vt:lpstr>RCNN</vt:lpstr>
      <vt:lpstr>RCNN</vt:lpstr>
      <vt:lpstr>Fast RCNN</vt:lpstr>
      <vt:lpstr>Fast RCNN</vt:lpstr>
      <vt:lpstr>Fast RCNN结构</vt:lpstr>
      <vt:lpstr>Faster RCNN</vt:lpstr>
      <vt:lpstr>Faster RCNN</vt:lpstr>
      <vt:lpstr>RCNN概览</vt:lpstr>
      <vt:lpstr>实验结果-性能曲线，RCNN, fast RCNN, faster R-CNN</vt:lpstr>
      <vt:lpstr>实验结果-性能曲线，RCNN, fast RCNN, faster R-CNN</vt:lpstr>
      <vt:lpstr>实验结果-性能曲线，RCNN, fast RCNN, faster R-CNN</vt:lpstr>
      <vt:lpstr>实验结果-性能曲线，RCNN, fast RCNN, faster R-CNN</vt:lpstr>
      <vt:lpstr>实验结果-性能曲线，RCNN, fast RCNN, faster R-CNN</vt:lpstr>
      <vt:lpstr>基于AdaBoost的视频人脸检测</vt:lpstr>
      <vt:lpstr>快速搭建简单的人脸检测系统</vt:lpstr>
      <vt:lpstr>快速搭建简单的人脸检测系统</vt:lpstr>
      <vt:lpstr>快速搭建简单的人脸检测系统</vt:lpstr>
      <vt:lpstr>快速搭建简单的人脸检测系统</vt:lpstr>
      <vt:lpstr>测试一下这个系统</vt:lpstr>
      <vt:lpstr>课外扩展：人脸检测+人脸跟踪</vt:lpstr>
      <vt:lpstr>作业——orl_face数据批量读取</vt:lpstr>
      <vt:lpstr>作业-思考题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JALEW</dc:creator>
  <cp:lastModifiedBy>Posvjashenie</cp:lastModifiedBy>
  <cp:revision>372</cp:revision>
  <dcterms:created xsi:type="dcterms:W3CDTF">2017-08-13T08:08:00Z</dcterms:created>
  <dcterms:modified xsi:type="dcterms:W3CDTF">2018-09-27T14:00:15Z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